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73" r:id="rId5"/>
    <p:sldId id="326" r:id="rId6"/>
    <p:sldId id="321" r:id="rId7"/>
    <p:sldId id="304" r:id="rId8"/>
    <p:sldId id="286" r:id="rId9"/>
    <p:sldId id="327" r:id="rId10"/>
    <p:sldId id="325" r:id="rId11"/>
    <p:sldId id="323" r:id="rId12"/>
    <p:sldId id="282" r:id="rId13"/>
    <p:sldId id="310" r:id="rId14"/>
    <p:sldId id="289" r:id="rId15"/>
    <p:sldId id="287" r:id="rId16"/>
    <p:sldId id="301" r:id="rId17"/>
    <p:sldId id="318" r:id="rId18"/>
    <p:sldId id="300" r:id="rId19"/>
    <p:sldId id="319" r:id="rId20"/>
    <p:sldId id="320" r:id="rId21"/>
    <p:sldId id="311" r:id="rId22"/>
    <p:sldId id="322" r:id="rId23"/>
    <p:sldId id="302" r:id="rId24"/>
    <p:sldId id="315" r:id="rId25"/>
    <p:sldId id="314" r:id="rId26"/>
    <p:sldId id="308" r:id="rId27"/>
    <p:sldId id="307" r:id="rId28"/>
    <p:sldId id="256" r:id="rId29"/>
    <p:sldId id="329" r:id="rId30"/>
    <p:sldId id="316" r:id="rId31"/>
    <p:sldId id="328"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06" autoAdjust="0"/>
    <p:restoredTop sz="91565" autoAdjust="0"/>
  </p:normalViewPr>
  <p:slideViewPr>
    <p:cSldViewPr snapToGrid="0">
      <p:cViewPr varScale="1">
        <p:scale>
          <a:sx n="90" d="100"/>
          <a:sy n="90" d="100"/>
        </p:scale>
        <p:origin x="216"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13-02-20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5</a:t>
            </a:fld>
            <a:endParaRPr lang="nl-NL"/>
          </a:p>
        </p:txBody>
      </p:sp>
    </p:spTree>
    <p:extLst>
      <p:ext uri="{BB962C8B-B14F-4D97-AF65-F5344CB8AC3E}">
        <p14:creationId xmlns:p14="http://schemas.microsoft.com/office/powerpoint/2010/main" val="359736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BB16E3-DB88-43F2-B191-AB6D10F233E3}" type="slidenum">
              <a:rPr lang="nl-NL" smtClean="0"/>
              <a:t>25</a:t>
            </a:fld>
            <a:endParaRPr lang="nl-NL"/>
          </a:p>
        </p:txBody>
      </p:sp>
    </p:spTree>
    <p:extLst>
      <p:ext uri="{BB962C8B-B14F-4D97-AF65-F5344CB8AC3E}">
        <p14:creationId xmlns:p14="http://schemas.microsoft.com/office/powerpoint/2010/main" val="370548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www.womenshealthmag.com/nl/trainen/a28813611/soorten-squats-bille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hyperlink" Target="https://www.sdgnederland.nl/" TargetMode="Externa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hyperlink" Target="http://www.oecdbetterlifeindex.org/" TargetMode="External"/><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www.oecdbetterlifeindex.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ustainabledevelopment.un.org/sdg1" TargetMode="External"/><Relationship Id="rId5" Type="http://schemas.openxmlformats.org/officeDocument/2006/relationships/hyperlink" Target="https://youtu.be/kGcrYkHwE80"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3C5974B6-3353-4781-B620-BC5168DAE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8">
            <a:extLst>
              <a:ext uri="{FF2B5EF4-FFF2-40B4-BE49-F238E27FC236}">
                <a16:creationId xmlns:a16="http://schemas.microsoft.com/office/drawing/2014/main" id="{0A2C0FD4-452B-439A-A978-C37BC16F5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ctrTitle"/>
          </p:nvPr>
        </p:nvSpPr>
        <p:spPr>
          <a:xfrm>
            <a:off x="7559812" y="2723322"/>
            <a:ext cx="3510355" cy="2236738"/>
          </a:xfrm>
        </p:spPr>
        <p:txBody>
          <a:bodyPr>
            <a:normAutofit fontScale="90000"/>
          </a:bodyPr>
          <a:lstStyle/>
          <a:p>
            <a:pPr algn="l"/>
            <a:r>
              <a:rPr lang="nl-NL" sz="3700" dirty="0" err="1">
                <a:solidFill>
                  <a:srgbClr val="FFFFFF"/>
                </a:solidFill>
              </a:rPr>
              <a:t>Sustainable</a:t>
            </a:r>
            <a:r>
              <a:rPr lang="nl-NL" sz="3700" dirty="0">
                <a:solidFill>
                  <a:srgbClr val="FFFFFF"/>
                </a:solidFill>
              </a:rPr>
              <a:t> development goals binnen Lifestyle en </a:t>
            </a:r>
            <a:r>
              <a:rPr lang="nl-NL" sz="3700" dirty="0" err="1">
                <a:solidFill>
                  <a:srgbClr val="FFFFFF"/>
                </a:solidFill>
              </a:rPr>
              <a:t>better</a:t>
            </a:r>
            <a:r>
              <a:rPr lang="nl-NL" sz="3700" dirty="0">
                <a:solidFill>
                  <a:srgbClr val="FFFFFF"/>
                </a:solidFill>
              </a:rPr>
              <a:t> life index</a:t>
            </a:r>
          </a:p>
        </p:txBody>
      </p:sp>
      <p:sp>
        <p:nvSpPr>
          <p:cNvPr id="3" name="Ondertitel 2"/>
          <p:cNvSpPr>
            <a:spLocks noGrp="1"/>
          </p:cNvSpPr>
          <p:nvPr>
            <p:ph type="subTitle" idx="1"/>
          </p:nvPr>
        </p:nvSpPr>
        <p:spPr>
          <a:xfrm>
            <a:off x="7559812" y="4963425"/>
            <a:ext cx="3510355" cy="758843"/>
          </a:xfrm>
        </p:spPr>
        <p:txBody>
          <a:bodyPr anchor="t">
            <a:normAutofit/>
          </a:bodyPr>
          <a:lstStyle/>
          <a:p>
            <a:pPr algn="l"/>
            <a:r>
              <a:rPr lang="nl-NL" sz="2000">
                <a:solidFill>
                  <a:srgbClr val="FEFFFF"/>
                </a:solidFill>
              </a:rPr>
              <a:t>Leerjaar 3 – periode 3</a:t>
            </a:r>
          </a:p>
        </p:txBody>
      </p:sp>
      <p:sp>
        <p:nvSpPr>
          <p:cNvPr id="23" name="Freeform 5">
            <a:extLst>
              <a:ext uri="{FF2B5EF4-FFF2-40B4-BE49-F238E27FC236}">
                <a16:creationId xmlns:a16="http://schemas.microsoft.com/office/drawing/2014/main" id="{16929AE4-43B6-494E-B7D6-F778AB2F2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8CEE0D70-D5EB-4589-819D-77F64EC4FD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2A701B99-D75A-4647-9635-9858D3BA7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id="{884DEADC-5415-4FC6-93F0-89769392AF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859" y="1120020"/>
            <a:ext cx="5632862" cy="3509529"/>
          </a:xfrm>
          <a:prstGeom prst="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voedsel, tekening&#10;&#10;Automatisch gegenereerde beschrijving">
            <a:extLst>
              <a:ext uri="{FF2B5EF4-FFF2-40B4-BE49-F238E27FC236}">
                <a16:creationId xmlns:a16="http://schemas.microsoft.com/office/drawing/2014/main" id="{F33235EE-3B05-7746-8B61-F4A11B889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8464" y="1411963"/>
            <a:ext cx="5290964" cy="2935518"/>
          </a:xfrm>
          <a:prstGeom prst="rect">
            <a:avLst/>
          </a:prstGeom>
        </p:spPr>
      </p:pic>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Afbeeldingsresultaat voor moedersterfte"/>
          <p:cNvPicPr>
            <a:picLocks noChangeAspect="1" noChangeArrowheads="1"/>
          </p:cNvPicPr>
          <p:nvPr/>
        </p:nvPicPr>
        <p:blipFill rotWithShape="1">
          <a:blip r:embed="rId2">
            <a:extLst>
              <a:ext uri="{28A0092B-C50C-407E-A947-70E740481C1C}">
                <a14:useLocalDpi xmlns:a14="http://schemas.microsoft.com/office/drawing/2010/main" val="0"/>
              </a:ext>
            </a:extLst>
          </a:blip>
          <a:srcRect l="1244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3.1 Moedersterfte </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Tijdelijke aanduiding voor inhoud 5"/>
          <p:cNvSpPr>
            <a:spLocks noGrp="1"/>
          </p:cNvSpPr>
          <p:nvPr>
            <p:ph idx="1"/>
          </p:nvPr>
        </p:nvSpPr>
        <p:spPr>
          <a:xfrm>
            <a:off x="525516" y="3417573"/>
            <a:ext cx="4593021" cy="2619839"/>
          </a:xfrm>
        </p:spPr>
        <p:txBody>
          <a:bodyPr anchor="ctr">
            <a:normAutofit/>
          </a:bodyPr>
          <a:lstStyle/>
          <a:p>
            <a:pPr marL="0" indent="0">
              <a:buNone/>
            </a:pPr>
            <a:r>
              <a:rPr lang="nl-NL" sz="1800"/>
              <a:t>3.1. Tegen 2030 de globale moedersterfte terugdringen tot minder dan 70 per 100.000 levendgeborenen.</a:t>
            </a:r>
          </a:p>
        </p:txBody>
      </p:sp>
      <p:pic>
        <p:nvPicPr>
          <p:cNvPr id="5" name="Afbeelding 4"/>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40688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title"/>
          </p:nvPr>
        </p:nvSpPr>
        <p:spPr>
          <a:xfrm>
            <a:off x="640079" y="2053641"/>
            <a:ext cx="3669161" cy="2760098"/>
          </a:xfrm>
        </p:spPr>
        <p:txBody>
          <a:bodyPr>
            <a:normAutofit/>
          </a:bodyPr>
          <a:lstStyle/>
          <a:p>
            <a:r>
              <a:rPr lang="nl-NL">
                <a:solidFill>
                  <a:srgbClr val="FFFFFF"/>
                </a:solidFill>
              </a:rPr>
              <a:t>3.2 Vermijdbare overlijden van kinderen &lt;5</a:t>
            </a:r>
          </a:p>
        </p:txBody>
      </p:sp>
      <p:sp>
        <p:nvSpPr>
          <p:cNvPr id="3" name="Tijdelijke aanduiding voor inhoud 2"/>
          <p:cNvSpPr>
            <a:spLocks noGrp="1"/>
          </p:cNvSpPr>
          <p:nvPr>
            <p:ph idx="1"/>
          </p:nvPr>
        </p:nvSpPr>
        <p:spPr>
          <a:xfrm>
            <a:off x="6090574" y="801866"/>
            <a:ext cx="5306084" cy="5230634"/>
          </a:xfrm>
        </p:spPr>
        <p:txBody>
          <a:bodyPr anchor="ctr">
            <a:normAutofit/>
          </a:bodyPr>
          <a:lstStyle/>
          <a:p>
            <a:pPr marL="0" indent="0">
              <a:buNone/>
            </a:pPr>
            <a:r>
              <a:rPr lang="nl-NL" sz="2400">
                <a:solidFill>
                  <a:srgbClr val="000000"/>
                </a:solidFill>
              </a:rPr>
              <a:t>3.2 Tegen 2030 een einde maken aan vermijdbare overlijdens van pasgeborenen en kinderen onder de 5 jaar</a:t>
            </a:r>
          </a:p>
        </p:txBody>
      </p:sp>
      <p:pic>
        <p:nvPicPr>
          <p:cNvPr id="6" name="Afbeelding 5"/>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182754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Afbeeldingsresultaat voor epidemi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939" b="22386"/>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3.3 Epidemieën </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anchor="ctr">
            <a:normAutofit/>
          </a:bodyPr>
          <a:lstStyle/>
          <a:p>
            <a:pPr marL="0" indent="0">
              <a:buNone/>
            </a:pPr>
            <a:r>
              <a:rPr lang="nl-NL" sz="1800"/>
              <a:t>3.3 Tegen 2030 een einde maken aan epidemieën zoals aids, tuberculose, malaria en verwaarloosde tropische ziekten, alsook hepatitis, door water overgebrachte ziekten en andere overdraagbare ziekten bestrijden.</a:t>
            </a: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415176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A5635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3.4 Vroegtijdige sterfte door niet-overdraagbare ziekten</a:t>
            </a:r>
          </a:p>
        </p:txBody>
      </p:sp>
      <p:pic>
        <p:nvPicPr>
          <p:cNvPr id="5122" name="Picture 2" descr="Afbeeldingsresultaat voor niet-overdraagbare ziekt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1282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8029319" y="917725"/>
            <a:ext cx="3424739" cy="4852362"/>
          </a:xfrm>
        </p:spPr>
        <p:txBody>
          <a:bodyPr anchor="ctr">
            <a:normAutofit/>
          </a:bodyPr>
          <a:lstStyle/>
          <a:p>
            <a:pPr fontAlgn="base"/>
            <a:r>
              <a:rPr lang="nl-NL" sz="2000">
                <a:solidFill>
                  <a:srgbClr val="FFFFFF"/>
                </a:solidFill>
              </a:rPr>
              <a:t>3.4 Tegen 2030 de vroegtijdige sterfte gelinkt aan niet-overdraagbare ziekten met een derde inperken via preventie en behandeling, en mentale gezondheid en welzijn bevorderen.</a:t>
            </a:r>
          </a:p>
          <a:p>
            <a:endParaRPr lang="nl-NL" sz="2000">
              <a:solidFill>
                <a:srgbClr val="FFFFFF"/>
              </a:solidFill>
            </a:endParaRP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4078215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94C25">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3.5 Misbruik van verslavende middelen</a:t>
            </a:r>
          </a:p>
        </p:txBody>
      </p:sp>
      <p:pic>
        <p:nvPicPr>
          <p:cNvPr id="6146" name="Picture 2" descr="Afbeeldingsresultaat voor verslavende middelen"/>
          <p:cNvPicPr>
            <a:picLocks noChangeAspect="1" noChangeArrowheads="1"/>
          </p:cNvPicPr>
          <p:nvPr/>
        </p:nvPicPr>
        <p:blipFill rotWithShape="1">
          <a:blip r:embed="rId2">
            <a:extLst>
              <a:ext uri="{28A0092B-C50C-407E-A947-70E740481C1C}">
                <a14:useLocalDpi xmlns:a14="http://schemas.microsoft.com/office/drawing/2010/main" val="0"/>
              </a:ext>
            </a:extLst>
          </a:blip>
          <a:srcRect r="6320" b="1"/>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8029319" y="917725"/>
            <a:ext cx="3424739" cy="4852362"/>
          </a:xfrm>
        </p:spPr>
        <p:txBody>
          <a:bodyPr anchor="ctr">
            <a:normAutofit/>
          </a:bodyPr>
          <a:lstStyle/>
          <a:p>
            <a:pPr marL="0" indent="0">
              <a:buNone/>
            </a:pPr>
            <a:r>
              <a:rPr lang="nl-NL" sz="2000">
                <a:solidFill>
                  <a:srgbClr val="FFFFFF"/>
                </a:solidFill>
              </a:rPr>
              <a:t>3.5 De preventie en behandeling versterken van misbruik van verslavende middelen, met inbegrip van drugsgebruik en het schadelijk gebruik van alcohol.</a:t>
            </a: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32851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963877"/>
            <a:ext cx="3494362" cy="4930246"/>
          </a:xfrm>
        </p:spPr>
        <p:txBody>
          <a:bodyPr>
            <a:normAutofit/>
          </a:bodyPr>
          <a:lstStyle/>
          <a:p>
            <a:pPr algn="r"/>
            <a:r>
              <a:rPr lang="nl-NL">
                <a:solidFill>
                  <a:schemeClr val="accent1"/>
                </a:solidFill>
              </a:rPr>
              <a:t>3.6 Doden en gewonden in verkeer</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1" y="963877"/>
            <a:ext cx="6377769" cy="4930246"/>
          </a:xfrm>
        </p:spPr>
        <p:txBody>
          <a:bodyPr anchor="ctr">
            <a:normAutofit/>
          </a:bodyPr>
          <a:lstStyle/>
          <a:p>
            <a:pPr marL="0" indent="0">
              <a:buNone/>
            </a:pPr>
            <a:r>
              <a:rPr lang="nl-NL" sz="2400"/>
              <a:t>3.6 Tegen 2020 het aantal doden en gewonden in het verkeer wereldwijd halveren.</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377502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894027"/>
            <a:ext cx="3494362" cy="4782873"/>
          </a:xfrm>
        </p:spPr>
        <p:txBody>
          <a:bodyPr>
            <a:normAutofit/>
          </a:bodyPr>
          <a:lstStyle/>
          <a:p>
            <a:pPr algn="r"/>
            <a:r>
              <a:rPr lang="nl-NL" sz="4100">
                <a:solidFill>
                  <a:schemeClr val="bg1"/>
                </a:solidFill>
              </a:rPr>
              <a:t>3.7 Seks, gezinsplanning en opvoeding</a:t>
            </a: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2" y="894027"/>
            <a:ext cx="6377768" cy="4782873"/>
          </a:xfrm>
        </p:spPr>
        <p:txBody>
          <a:bodyPr anchor="ctr">
            <a:normAutofit/>
          </a:bodyPr>
          <a:lstStyle/>
          <a:p>
            <a:pPr marL="0" indent="0">
              <a:buNone/>
            </a:pPr>
            <a:r>
              <a:rPr lang="nl-NL" sz="2400">
                <a:solidFill>
                  <a:schemeClr val="bg1"/>
                </a:solidFill>
              </a:rPr>
              <a:t>3.7 Tegen 2030 universele toegang tot seksuele en reproductieve gezondheidszorgdiensten garanderen, met inbegrip van diensten voor gezinsplanning, informatie en opvoeding, en voor de integratie van reproductieve gezondheid in nationale strategieën en programma’s</a:t>
            </a:r>
          </a:p>
          <a:p>
            <a:pPr marL="0" indent="0">
              <a:buNone/>
            </a:pPr>
            <a:endParaRPr lang="nl-NL" sz="2400">
              <a:solidFill>
                <a:schemeClr val="bg1"/>
              </a:solidFill>
            </a:endParaRPr>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41926833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38200" y="894027"/>
            <a:ext cx="3494362" cy="4782873"/>
          </a:xfrm>
        </p:spPr>
        <p:txBody>
          <a:bodyPr>
            <a:normAutofit/>
          </a:bodyPr>
          <a:lstStyle/>
          <a:p>
            <a:pPr algn="r"/>
            <a:r>
              <a:rPr lang="nl-NL" sz="3700">
                <a:solidFill>
                  <a:schemeClr val="bg1"/>
                </a:solidFill>
              </a:rPr>
              <a:t>3.8 Ziekteverzekering</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4976032" y="894027"/>
            <a:ext cx="6377768" cy="4782873"/>
          </a:xfrm>
        </p:spPr>
        <p:txBody>
          <a:bodyPr anchor="ctr">
            <a:normAutofit/>
          </a:bodyPr>
          <a:lstStyle/>
          <a:p>
            <a:r>
              <a:rPr lang="nl-NL" sz="2400">
                <a:solidFill>
                  <a:schemeClr val="bg1"/>
                </a:solidFill>
              </a:rPr>
              <a:t>3.8 Zorgen voor een universele ziekteverzekering, met inbegrip van de bescherming tegen financiële risico’s, toegang tot kwaliteitsvolle essentiële gezondheidszorgdiensten en toegang tot de veilige, doeltreffende, kwaliteitsvolle en betaalbare essentiële geneesmiddelen en vaccins voor iedereen</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87963843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3"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1098468" y="885651"/>
            <a:ext cx="3229803" cy="4624603"/>
          </a:xfrm>
        </p:spPr>
        <p:txBody>
          <a:bodyPr>
            <a:normAutofit/>
          </a:bodyPr>
          <a:lstStyle/>
          <a:p>
            <a:r>
              <a:rPr lang="nl-NL">
                <a:solidFill>
                  <a:srgbClr val="FFFFFF"/>
                </a:solidFill>
              </a:rPr>
              <a:t>3.9 Gevaarlijke chemicaliën, vervuiling en besmetting van leefomgeving</a:t>
            </a:r>
          </a:p>
        </p:txBody>
      </p:sp>
      <p:sp>
        <p:nvSpPr>
          <p:cNvPr id="3" name="Tijdelijke aanduiding voor inhoud 2"/>
          <p:cNvSpPr>
            <a:spLocks noGrp="1"/>
          </p:cNvSpPr>
          <p:nvPr>
            <p:ph idx="1"/>
          </p:nvPr>
        </p:nvSpPr>
        <p:spPr>
          <a:xfrm>
            <a:off x="4978708" y="885651"/>
            <a:ext cx="6525220" cy="4616849"/>
          </a:xfrm>
        </p:spPr>
        <p:txBody>
          <a:bodyPr anchor="ctr">
            <a:normAutofit/>
          </a:bodyPr>
          <a:lstStyle/>
          <a:p>
            <a:pPr marL="0" indent="0">
              <a:buNone/>
            </a:pPr>
            <a:r>
              <a:rPr lang="nl-NL" sz="2400"/>
              <a:t>3.9 Tegen 2030 in aanzienlijke mate het aantal sterfgevallen en ziekten verminderen als gevolg van gevaarlijke chemicaliën en de vervuiling en besmetting van lucht, water en bodem.</a:t>
            </a:r>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97743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1098468" y="885651"/>
            <a:ext cx="3229803" cy="4624603"/>
          </a:xfrm>
        </p:spPr>
        <p:txBody>
          <a:bodyPr>
            <a:normAutofit/>
          </a:bodyPr>
          <a:lstStyle/>
          <a:p>
            <a:r>
              <a:rPr lang="nl-NL">
                <a:solidFill>
                  <a:srgbClr val="FFFFFF"/>
                </a:solidFill>
              </a:rPr>
              <a:t>3.9 Subdoel a en b</a:t>
            </a:r>
          </a:p>
        </p:txBody>
      </p:sp>
      <p:sp>
        <p:nvSpPr>
          <p:cNvPr id="3" name="Tijdelijke aanduiding voor inhoud 2"/>
          <p:cNvSpPr>
            <a:spLocks noGrp="1"/>
          </p:cNvSpPr>
          <p:nvPr>
            <p:ph idx="1"/>
          </p:nvPr>
        </p:nvSpPr>
        <p:spPr>
          <a:xfrm>
            <a:off x="4978708" y="885651"/>
            <a:ext cx="6525220" cy="4616849"/>
          </a:xfrm>
        </p:spPr>
        <p:txBody>
          <a:bodyPr anchor="ctr">
            <a:normAutofit/>
          </a:bodyPr>
          <a:lstStyle/>
          <a:p>
            <a:r>
              <a:rPr lang="nl-NL" sz="2400"/>
              <a:t>3.a Waar nodig de implementatie van de kaderovereenkomst van de Wereldgezondheidsorganisatie over tabakscontrole versterken.</a:t>
            </a:r>
          </a:p>
          <a:p>
            <a:endParaRPr lang="nl-NL" sz="2400"/>
          </a:p>
          <a:p>
            <a:r>
              <a:rPr lang="nl-NL" sz="2400"/>
              <a:t>3.b Het onderzoek en de ontwikkeling ondersteunen van vaccins en geneesmiddelen voor overdraagbare en niet-overdraagbare ziekten voor de overdraagbare en de niet-overdraagbare ziekten die in hoofdzaak ontwikkelingslanden treffen</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3170178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40AA30-F69A-4FAF-AE07-47018173A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fbeelding 5" descr="Afbeelding met object, geel, klok&#10;&#10;Automatisch gegenereerde beschrijving">
            <a:extLst>
              <a:ext uri="{FF2B5EF4-FFF2-40B4-BE49-F238E27FC236}">
                <a16:creationId xmlns:a16="http://schemas.microsoft.com/office/drawing/2014/main" id="{D2E337BB-6B39-404D-B7F9-1D0162F3A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46" y="707775"/>
            <a:ext cx="4658147" cy="2830471"/>
          </a:xfrm>
          <a:prstGeom prst="rect">
            <a:avLst/>
          </a:prstGeom>
        </p:spPr>
      </p:pic>
      <p:pic>
        <p:nvPicPr>
          <p:cNvPr id="4" name="Tijdelijke aanduiding voor inhoud 3">
            <a:extLst>
              <a:ext uri="{FF2B5EF4-FFF2-40B4-BE49-F238E27FC236}">
                <a16:creationId xmlns:a16="http://schemas.microsoft.com/office/drawing/2014/main" id="{631B3E3A-E7C6-2E4A-AB2B-87D892C4E73E}"/>
              </a:ext>
            </a:extLst>
          </p:cNvPr>
          <p:cNvPicPr>
            <a:picLocks noGrp="1" noChangeAspect="1"/>
          </p:cNvPicPr>
          <p:nvPr>
            <p:ph idx="1"/>
          </p:nvPr>
        </p:nvPicPr>
        <p:blipFill>
          <a:blip r:embed="rId3"/>
          <a:stretch>
            <a:fillRect/>
          </a:stretch>
        </p:blipFill>
        <p:spPr>
          <a:xfrm>
            <a:off x="6259006" y="593542"/>
            <a:ext cx="4584469" cy="3048671"/>
          </a:xfrm>
          <a:prstGeom prst="rect">
            <a:avLst/>
          </a:prstGeom>
        </p:spPr>
      </p:pic>
      <p:sp>
        <p:nvSpPr>
          <p:cNvPr id="13" name="Freeform 5">
            <a:extLst>
              <a:ext uri="{FF2B5EF4-FFF2-40B4-BE49-F238E27FC236}">
                <a16:creationId xmlns:a16="http://schemas.microsoft.com/office/drawing/2014/main" id="{77AE232F-8DC9-433E-8E9F-08B5A83609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77267"/>
            <a:ext cx="542047" cy="2376459"/>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3B1C58A3-300B-400F-A894-FD8BB10A1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08147"/>
            <a:ext cx="369761"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6FB69856-A6E3-4654-BD50-6D8E4E75B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098332"/>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5190D104-AE08-4129-8996-47C6F063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48198" y="4208147"/>
            <a:ext cx="339126" cy="212183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id="{3B80333C-12BF-46C0-9DDE-043EA600C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053721" y="4098333"/>
            <a:ext cx="201857" cy="20558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8488CD0F-BED8-464A-B629-B9DF357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098334"/>
            <a:ext cx="10304132" cy="196077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E8CD0B1E-035F-5048-A1A4-0930DEAF86B9}"/>
              </a:ext>
            </a:extLst>
          </p:cNvPr>
          <p:cNvSpPr>
            <a:spLocks noGrp="1"/>
          </p:cNvSpPr>
          <p:nvPr>
            <p:ph type="title"/>
          </p:nvPr>
        </p:nvSpPr>
        <p:spPr>
          <a:xfrm>
            <a:off x="1285346" y="4267831"/>
            <a:ext cx="9716883" cy="1071585"/>
          </a:xfrm>
        </p:spPr>
        <p:txBody>
          <a:bodyPr vert="horz" lIns="91440" tIns="45720" rIns="91440" bIns="45720" rtlCol="0" anchor="b">
            <a:normAutofit fontScale="90000"/>
          </a:bodyPr>
          <a:lstStyle/>
          <a:p>
            <a:r>
              <a:rPr lang="en-US" sz="4800" dirty="0">
                <a:solidFill>
                  <a:srgbClr val="FEFFFF"/>
                </a:solidFill>
              </a:rPr>
              <a:t>EN VERVOLG </a:t>
            </a:r>
            <a:r>
              <a:rPr lang="en-US" sz="4800" dirty="0" err="1">
                <a:solidFill>
                  <a:srgbClr val="FEFFFF"/>
                </a:solidFill>
              </a:rPr>
              <a:t>vandaag</a:t>
            </a:r>
            <a:br>
              <a:rPr lang="en-US" sz="4800" dirty="0">
                <a:solidFill>
                  <a:srgbClr val="FEFFFF"/>
                </a:solidFill>
              </a:rPr>
            </a:br>
            <a:endParaRPr lang="en-US" sz="4800" dirty="0">
              <a:solidFill>
                <a:srgbClr val="FEFFFF"/>
              </a:solidFill>
            </a:endParaRPr>
          </a:p>
        </p:txBody>
      </p:sp>
      <p:sp>
        <p:nvSpPr>
          <p:cNvPr id="25" name="Rectangle 8">
            <a:extLst>
              <a:ext uri="{FF2B5EF4-FFF2-40B4-BE49-F238E27FC236}">
                <a16:creationId xmlns:a16="http://schemas.microsoft.com/office/drawing/2014/main" id="{95F7A14D-9BE4-44DE-B304-15B1F3C38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387324" y="4377267"/>
            <a:ext cx="801628" cy="195271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Rechthoek 6">
            <a:extLst>
              <a:ext uri="{FF2B5EF4-FFF2-40B4-BE49-F238E27FC236}">
                <a16:creationId xmlns:a16="http://schemas.microsoft.com/office/drawing/2014/main" id="{71C90A73-E498-7F4C-8A1A-B3B51B5415AF}"/>
              </a:ext>
            </a:extLst>
          </p:cNvPr>
          <p:cNvSpPr/>
          <p:nvPr/>
        </p:nvSpPr>
        <p:spPr>
          <a:xfrm>
            <a:off x="1881214" y="4919165"/>
            <a:ext cx="6096000" cy="923330"/>
          </a:xfrm>
          <a:prstGeom prst="rect">
            <a:avLst/>
          </a:prstGeom>
        </p:spPr>
        <p:txBody>
          <a:bodyPr>
            <a:spAutoFit/>
          </a:bodyPr>
          <a:lstStyle/>
          <a:p>
            <a:r>
              <a:rPr lang="nl-NL" dirty="0">
                <a:hlinkClick r:id="rId4"/>
              </a:rPr>
              <a:t>https://www.womenshealthmag.com/nl/trainen/a28813611/soorten-squats-billen/</a:t>
            </a:r>
            <a:endParaRPr lang="nl-NL" dirty="0"/>
          </a:p>
          <a:p>
            <a:endParaRPr lang="nl-NL" dirty="0"/>
          </a:p>
        </p:txBody>
      </p:sp>
    </p:spTree>
    <p:extLst>
      <p:ext uri="{BB962C8B-B14F-4D97-AF65-F5344CB8AC3E}">
        <p14:creationId xmlns:p14="http://schemas.microsoft.com/office/powerpoint/2010/main" val="3206352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1098468" y="885651"/>
            <a:ext cx="3229803" cy="4624603"/>
          </a:xfrm>
        </p:spPr>
        <p:txBody>
          <a:bodyPr>
            <a:normAutofit/>
          </a:bodyPr>
          <a:lstStyle/>
          <a:p>
            <a:r>
              <a:rPr lang="nl-NL">
                <a:solidFill>
                  <a:srgbClr val="FFFFFF"/>
                </a:solidFill>
              </a:rPr>
              <a:t>3.9 Subdoel b en c</a:t>
            </a:r>
          </a:p>
        </p:txBody>
      </p:sp>
      <p:sp>
        <p:nvSpPr>
          <p:cNvPr id="3" name="Tijdelijke aanduiding voor inhoud 2"/>
          <p:cNvSpPr>
            <a:spLocks noGrp="1"/>
          </p:cNvSpPr>
          <p:nvPr>
            <p:ph idx="1"/>
          </p:nvPr>
        </p:nvSpPr>
        <p:spPr>
          <a:xfrm>
            <a:off x="4978708" y="885651"/>
            <a:ext cx="6525220" cy="4616849"/>
          </a:xfrm>
        </p:spPr>
        <p:txBody>
          <a:bodyPr anchor="ctr">
            <a:normAutofit/>
          </a:bodyPr>
          <a:lstStyle/>
          <a:p>
            <a:r>
              <a:rPr lang="nl-NL" sz="2400"/>
              <a:t>3.c De financiering van de gezondheidszorg aanzienlijk opvoeren, net als de aanwerving, de ontwikkeling, de opleiding en het lange tijd in dienst houden van gezondheidswerkers in ontwikkelingslanden</a:t>
            </a:r>
          </a:p>
          <a:p>
            <a:r>
              <a:rPr lang="nl-NL" sz="2400"/>
              <a:t>3.d De capaciteit van alle landen versterken, in het bijzonder die van de ontwikkelingslanden, met betrekking tot systemen voor vroegtijdige waarschuwing, risicovermindering en het beheer van nationale en globale gezondheidsrisico’s.</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7587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title"/>
          </p:nvPr>
        </p:nvSpPr>
        <p:spPr>
          <a:xfrm>
            <a:off x="7559812" y="2723322"/>
            <a:ext cx="3510355" cy="2236738"/>
          </a:xfrm>
        </p:spPr>
        <p:txBody>
          <a:bodyPr vert="horz" lIns="91440" tIns="45720" rIns="91440" bIns="45720" rtlCol="0" anchor="b">
            <a:normAutofit/>
          </a:bodyPr>
          <a:lstStyle/>
          <a:p>
            <a:r>
              <a:rPr lang="en-US">
                <a:solidFill>
                  <a:srgbClr val="FFFFFF"/>
                </a:solidFill>
              </a:rPr>
              <a:t>Doel 12 </a:t>
            </a:r>
          </a:p>
        </p:txBody>
      </p:sp>
      <p:sp>
        <p:nvSpPr>
          <p:cNvPr id="3" name="Tijdelijke aanduiding voor inhoud 2"/>
          <p:cNvSpPr>
            <a:spLocks noGrp="1"/>
          </p:cNvSpPr>
          <p:nvPr>
            <p:ph idx="1"/>
          </p:nvPr>
        </p:nvSpPr>
        <p:spPr>
          <a:xfrm>
            <a:off x="7559812" y="4963425"/>
            <a:ext cx="3510355" cy="758843"/>
          </a:xfrm>
        </p:spPr>
        <p:txBody>
          <a:bodyPr vert="horz" lIns="91440" tIns="45720" rIns="91440" bIns="45720" rtlCol="0" anchor="t">
            <a:normAutofit/>
          </a:bodyPr>
          <a:lstStyle/>
          <a:p>
            <a:pPr marL="0" indent="0">
              <a:buNone/>
            </a:pPr>
            <a:r>
              <a:rPr lang="en-US" sz="2000">
                <a:solidFill>
                  <a:srgbClr val="FEFFFF"/>
                </a:solidFill>
              </a:rPr>
              <a:t>Verantwoorde consumptie en productie</a:t>
            </a:r>
          </a:p>
        </p:txBody>
      </p:sp>
      <p:sp>
        <p:nvSpPr>
          <p:cNvPr id="75"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8194" name="Picture 2" descr="Afbeeldingsresultaat voor goal 12 verantwoorde consumptie en producti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72" r="-2" b="31755"/>
          <a:stretch/>
        </p:blipFill>
        <p:spPr bwMode="auto">
          <a:xfrm>
            <a:off x="1258859" y="1120046"/>
            <a:ext cx="5635819" cy="3509504"/>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1441217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el 1"/>
          <p:cNvSpPr>
            <a:spLocks noGrp="1"/>
          </p:cNvSpPr>
          <p:nvPr>
            <p:ph type="title"/>
          </p:nvPr>
        </p:nvSpPr>
        <p:spPr>
          <a:xfrm>
            <a:off x="1047280" y="759805"/>
            <a:ext cx="10306520" cy="1325563"/>
          </a:xfrm>
        </p:spPr>
        <p:txBody>
          <a:bodyPr>
            <a:normAutofit/>
          </a:bodyPr>
          <a:lstStyle/>
          <a:p>
            <a:r>
              <a:rPr lang="nl-NL" sz="4000">
                <a:solidFill>
                  <a:srgbClr val="FFFFFF"/>
                </a:solidFill>
              </a:rPr>
              <a:t>12.3 Voedselverspilling</a:t>
            </a:r>
          </a:p>
        </p:txBody>
      </p:sp>
      <p:sp>
        <p:nvSpPr>
          <p:cNvPr id="3" name="Tijdelijke aanduiding voor inhoud 2"/>
          <p:cNvSpPr>
            <a:spLocks noGrp="1"/>
          </p:cNvSpPr>
          <p:nvPr>
            <p:ph idx="1"/>
          </p:nvPr>
        </p:nvSpPr>
        <p:spPr>
          <a:xfrm>
            <a:off x="1424904" y="2494450"/>
            <a:ext cx="4053545" cy="3563159"/>
          </a:xfrm>
        </p:spPr>
        <p:txBody>
          <a:bodyPr>
            <a:normAutofit/>
          </a:bodyPr>
          <a:lstStyle/>
          <a:p>
            <a:pPr marL="0" indent="0">
              <a:buNone/>
            </a:pPr>
            <a:r>
              <a:rPr lang="nl-NL" sz="2400"/>
              <a:t>12.3 Tegen 2030 de voedselverspilling in winkels en bij consumenten per capita halveren en voedselverlies reduceren in de productie- en bevoorradingsketens, met inbegrip van verliezen na de oogst.</a:t>
            </a:r>
          </a:p>
          <a:p>
            <a:endParaRPr lang="nl-NL" sz="2400"/>
          </a:p>
        </p:txBody>
      </p:sp>
      <p:pic>
        <p:nvPicPr>
          <p:cNvPr id="7170" name="Picture 2" descr="Gerelateerde afbeelding"/>
          <p:cNvPicPr>
            <a:picLocks noChangeAspect="1" noChangeArrowheads="1"/>
          </p:cNvPicPr>
          <p:nvPr/>
        </p:nvPicPr>
        <p:blipFill rotWithShape="1">
          <a:blip r:embed="rId2">
            <a:extLst>
              <a:ext uri="{28A0092B-C50C-407E-A947-70E740481C1C}">
                <a14:useLocalDpi xmlns:a14="http://schemas.microsoft.com/office/drawing/2010/main" val="0"/>
              </a:ext>
            </a:extLst>
          </a:blip>
          <a:srcRect b="106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32374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B8B6A13-85CA-4900-9C17-0B2EC7D65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958507" y="1120155"/>
            <a:ext cx="4189198" cy="4609096"/>
          </a:xfrm>
        </p:spPr>
        <p:txBody>
          <a:bodyPr>
            <a:normAutofit/>
          </a:bodyPr>
          <a:lstStyle/>
          <a:p>
            <a:r>
              <a:rPr lang="nl-NL" dirty="0"/>
              <a:t>12.4 Uitstoot in lucht, water en bodem</a:t>
            </a:r>
          </a:p>
        </p:txBody>
      </p:sp>
      <p:grpSp>
        <p:nvGrpSpPr>
          <p:cNvPr id="17" name="Group 16">
            <a:extLst>
              <a:ext uri="{FF2B5EF4-FFF2-40B4-BE49-F238E27FC236}">
                <a16:creationId xmlns:a16="http://schemas.microsoft.com/office/drawing/2014/main" id="{8F3F9174-E2FD-4C98-B643-857596BA1A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32729" y="798423"/>
            <a:ext cx="6359271" cy="6059577"/>
            <a:chOff x="2285126" y="-1693523"/>
            <a:chExt cx="6359271" cy="6059577"/>
          </a:xfrm>
        </p:grpSpPr>
        <p:sp>
          <p:nvSpPr>
            <p:cNvPr id="18" name="Freeform 59">
              <a:extLst>
                <a:ext uri="{FF2B5EF4-FFF2-40B4-BE49-F238E27FC236}">
                  <a16:creationId xmlns:a16="http://schemas.microsoft.com/office/drawing/2014/main" id="{44669919-644B-4799-9AB6-7A2A2F170E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6127" y="-976413"/>
              <a:ext cx="1101799" cy="5342467"/>
            </a:xfrm>
            <a:custGeom>
              <a:avLst/>
              <a:gdLst>
                <a:gd name="connsiteX0" fmla="*/ 1101799 w 1101799"/>
                <a:gd name="connsiteY0" fmla="*/ 0 h 5342467"/>
                <a:gd name="connsiteX1" fmla="*/ 0 w 1101799"/>
                <a:gd name="connsiteY1" fmla="*/ 1141661 h 5342467"/>
                <a:gd name="connsiteX2" fmla="*/ 0 w 1101799"/>
                <a:gd name="connsiteY2" fmla="*/ 5342467 h 5342467"/>
                <a:gd name="connsiteX3" fmla="*/ 1039862 w 1101799"/>
                <a:gd name="connsiteY3" fmla="*/ 5342467 h 5342467"/>
                <a:gd name="connsiteX4" fmla="*/ 1101799 w 1101799"/>
                <a:gd name="connsiteY4" fmla="*/ 5278421 h 5342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799" h="5342467">
                  <a:moveTo>
                    <a:pt x="1101799" y="0"/>
                  </a:moveTo>
                  <a:lnTo>
                    <a:pt x="0" y="1141661"/>
                  </a:lnTo>
                  <a:lnTo>
                    <a:pt x="0" y="5342467"/>
                  </a:lnTo>
                  <a:lnTo>
                    <a:pt x="1039862" y="5342467"/>
                  </a:lnTo>
                  <a:lnTo>
                    <a:pt x="1101799" y="5278421"/>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9" name="Freeform 6">
              <a:extLst>
                <a:ext uri="{FF2B5EF4-FFF2-40B4-BE49-F238E27FC236}">
                  <a16:creationId xmlns:a16="http://schemas.microsoft.com/office/drawing/2014/main" id="{287676A4-07DE-42A0-980E-77FA40F49E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285126" y="-1425874"/>
              <a:ext cx="762170"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7">
              <a:extLst>
                <a:ext uri="{FF2B5EF4-FFF2-40B4-BE49-F238E27FC236}">
                  <a16:creationId xmlns:a16="http://schemas.microsoft.com/office/drawing/2014/main" id="{4BC9AFEB-B9C2-4A5E-91E4-BD04223F5F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H="1">
              <a:off x="2566852" y="-1693523"/>
              <a:ext cx="485207"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8">
              <a:extLst>
                <a:ext uri="{FF2B5EF4-FFF2-40B4-BE49-F238E27FC236}">
                  <a16:creationId xmlns:a16="http://schemas.microsoft.com/office/drawing/2014/main" id="{6D837413-BE05-4604-8451-98E34D6293D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2543739" y="-1692608"/>
              <a:ext cx="610065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Tijdelijke aanduiding voor inhoud 2"/>
          <p:cNvSpPr>
            <a:spLocks noGrp="1"/>
          </p:cNvSpPr>
          <p:nvPr>
            <p:ph idx="1"/>
          </p:nvPr>
        </p:nvSpPr>
        <p:spPr>
          <a:xfrm>
            <a:off x="6436188" y="1120155"/>
            <a:ext cx="5067739" cy="4609095"/>
          </a:xfrm>
        </p:spPr>
        <p:txBody>
          <a:bodyPr anchor="ctr">
            <a:normAutofit/>
          </a:bodyPr>
          <a:lstStyle/>
          <a:p>
            <a:pPr marL="0" indent="0">
              <a:buNone/>
            </a:pPr>
            <a:r>
              <a:rPr lang="nl-NL" sz="2400">
                <a:solidFill>
                  <a:srgbClr val="FFFFFF"/>
                </a:solidFill>
              </a:rPr>
              <a:t>12.4 Tegen 2020 komen tot een vanuit milieuvriendelijk beheer van chemicaliën en van alle afval gedurende hun hele levenscyclus, in overeenstemming met afgesproken nationale kaderovereenkomsten, en de uitstoot aanzienlijk beperken in lucht, water en bodem om hun negatieve invloeden op de menselijke gezondheid en het milieu zoveel mogelijk te beperken.</a:t>
            </a:r>
          </a:p>
        </p:txBody>
      </p:sp>
      <p:pic>
        <p:nvPicPr>
          <p:cNvPr id="8" name="Afbeelding 7"/>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635406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09CDD-E9F1-4161-9C4C-3BB90D622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845914" y="1184745"/>
            <a:ext cx="4648242" cy="4611756"/>
          </a:xfrm>
        </p:spPr>
        <p:txBody>
          <a:bodyPr>
            <a:normAutofit/>
          </a:bodyPr>
          <a:lstStyle/>
          <a:p>
            <a:pPr algn="r"/>
            <a:r>
              <a:rPr lang="nl-NL" sz="4800"/>
              <a:t>12.8 Informatie over duurzame ontwikkeling en duurzame levensstijlen</a:t>
            </a:r>
          </a:p>
        </p:txBody>
      </p:sp>
      <p:sp>
        <p:nvSpPr>
          <p:cNvPr id="11" name="Freeform 6">
            <a:extLst>
              <a:ext uri="{FF2B5EF4-FFF2-40B4-BE49-F238E27FC236}">
                <a16:creationId xmlns:a16="http://schemas.microsoft.com/office/drawing/2014/main" id="{35137AC1-DA53-41AA-B4AF-9BF387521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673B5126-9DC3-4DD9-B4E6-49D02D517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682F853-F46C-4946-BE12-9C2645135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4410" y="804101"/>
            <a:ext cx="5299200"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ijdelijke aanduiding voor inhoud 2"/>
          <p:cNvSpPr>
            <a:spLocks noGrp="1"/>
          </p:cNvSpPr>
          <p:nvPr>
            <p:ph idx="1"/>
          </p:nvPr>
        </p:nvSpPr>
        <p:spPr>
          <a:xfrm>
            <a:off x="6420913" y="1184745"/>
            <a:ext cx="4648242" cy="4519104"/>
          </a:xfrm>
        </p:spPr>
        <p:txBody>
          <a:bodyPr anchor="ctr">
            <a:normAutofit/>
          </a:bodyPr>
          <a:lstStyle/>
          <a:p>
            <a:r>
              <a:rPr lang="nl-NL">
                <a:solidFill>
                  <a:srgbClr val="FEFFFF"/>
                </a:solidFill>
              </a:rPr>
              <a:t>12.8 Tegen 2030 garanderen dat mensen overal beschikken over relevantie informatie over en zich bewust zijn van duurzame ontwikkeling en levensstijlen die in harmonie zijn met de natuur.</a:t>
            </a: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062893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1494769" y="0"/>
            <a:ext cx="556077"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6" name="Rectangle 3"/>
          <p:cNvSpPr>
            <a:spLocks noChangeArrowheads="1"/>
          </p:cNvSpPr>
          <p:nvPr/>
        </p:nvSpPr>
        <p:spPr bwMode="auto">
          <a:xfrm>
            <a:off x="2502197" y="751164"/>
            <a:ext cx="3997378" cy="12772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Leerdoel </a:t>
            </a:r>
            <a:br>
              <a:rPr lang="nl-NL" sz="1100" b="1" dirty="0">
                <a:solidFill>
                  <a:srgbClr val="0070C0"/>
                </a:solidFill>
                <a:ea typeface="Calibri" pitchFamily="34" charset="0"/>
                <a:cs typeface="Arial" charset="0"/>
              </a:rPr>
            </a:br>
            <a:r>
              <a:rPr lang="nl-NL" sz="1100" dirty="0">
                <a:ea typeface="Calibri" pitchFamily="34" charset="0"/>
                <a:cs typeface="Arial" charset="0"/>
              </a:rPr>
              <a:t>Je kunt informatie verzamelen en op waarde schatten. </a:t>
            </a:r>
          </a:p>
          <a:p>
            <a:r>
              <a:rPr lang="nl-NL" sz="1100" dirty="0">
                <a:ea typeface="Calibri" pitchFamily="34" charset="0"/>
                <a:cs typeface="Arial" charset="0"/>
              </a:rPr>
              <a:t>Je kunt de SDG koppelen aan de specialisatie Lifestyle.</a:t>
            </a:r>
          </a:p>
          <a:p>
            <a:r>
              <a:rPr lang="nl-NL" sz="1100" dirty="0">
                <a:ea typeface="Calibri" pitchFamily="34" charset="0"/>
                <a:cs typeface="Arial" charset="0"/>
              </a:rPr>
              <a:t>Je kunt de </a:t>
            </a:r>
            <a:r>
              <a:rPr lang="nl-NL" sz="1100" dirty="0" err="1">
                <a:ea typeface="Calibri" pitchFamily="34" charset="0"/>
                <a:cs typeface="Arial" charset="0"/>
              </a:rPr>
              <a:t>Better</a:t>
            </a:r>
            <a:r>
              <a:rPr lang="nl-NL" sz="1100" dirty="0">
                <a:ea typeface="Calibri" pitchFamily="34" charset="0"/>
                <a:cs typeface="Arial" charset="0"/>
              </a:rPr>
              <a:t> Life Index koppelen aan de specialisatie Lifestyle</a:t>
            </a:r>
          </a:p>
          <a:p>
            <a:r>
              <a:rPr lang="nl-NL" sz="1100" dirty="0">
                <a:ea typeface="Calibri" pitchFamily="34" charset="0"/>
                <a:cs typeface="Arial" charset="0"/>
              </a:rPr>
              <a:t>Je kunt verantwoording afleggen over hoe in jouw visie de SDG en de </a:t>
            </a:r>
            <a:r>
              <a:rPr lang="nl-NL" sz="1100" dirty="0" err="1">
                <a:ea typeface="Calibri" pitchFamily="34" charset="0"/>
                <a:cs typeface="Arial" charset="0"/>
              </a:rPr>
              <a:t>Better</a:t>
            </a:r>
            <a:r>
              <a:rPr lang="nl-NL" sz="1100" dirty="0">
                <a:ea typeface="Calibri" pitchFamily="34" charset="0"/>
                <a:cs typeface="Arial" charset="0"/>
              </a:rPr>
              <a:t> Life Index worden gewaarborgd in de stad van de toekomst.</a:t>
            </a:r>
          </a:p>
        </p:txBody>
      </p:sp>
      <p:sp>
        <p:nvSpPr>
          <p:cNvPr id="7" name="Rectangle 4"/>
          <p:cNvSpPr>
            <a:spLocks noChangeArrowheads="1"/>
          </p:cNvSpPr>
          <p:nvPr/>
        </p:nvSpPr>
        <p:spPr bwMode="auto">
          <a:xfrm>
            <a:off x="2498527" y="2199976"/>
            <a:ext cx="3997378" cy="16158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r>
              <a:rPr lang="nl-NL" sz="1100" b="1" dirty="0">
                <a:solidFill>
                  <a:srgbClr val="0070C0"/>
                </a:solidFill>
                <a:ea typeface="Calibri" pitchFamily="34" charset="0"/>
                <a:cs typeface="Arial" charset="0"/>
              </a:rPr>
              <a:t>Leerproduct</a:t>
            </a:r>
          </a:p>
          <a:p>
            <a:r>
              <a:rPr lang="nl-NL" sz="1100" dirty="0">
                <a:ea typeface="Calibri" pitchFamily="34" charset="0"/>
                <a:cs typeface="Arial" charset="0"/>
              </a:rPr>
              <a:t>Een document met daarin: </a:t>
            </a:r>
          </a:p>
          <a:p>
            <a:pPr marL="171450" indent="-171450">
              <a:buFont typeface="Arial" panose="020B0604020202020204" pitchFamily="34" charset="0"/>
              <a:buChar char="•"/>
            </a:pPr>
            <a:r>
              <a:rPr lang="nl-NL" sz="1100" dirty="0">
                <a:ea typeface="Calibri" pitchFamily="34" charset="0"/>
                <a:cs typeface="Arial" charset="0"/>
              </a:rPr>
              <a:t>De koppeling en toelichting van minimaal 2 </a:t>
            </a:r>
            <a:r>
              <a:rPr lang="nl-NL" sz="1100" dirty="0" err="1">
                <a:ea typeface="Calibri" pitchFamily="34" charset="0"/>
                <a:cs typeface="Arial" charset="0"/>
              </a:rPr>
              <a:t>Sustainable</a:t>
            </a:r>
            <a:r>
              <a:rPr lang="nl-NL" sz="1100" dirty="0">
                <a:ea typeface="Calibri" pitchFamily="34" charset="0"/>
                <a:cs typeface="Arial" charset="0"/>
              </a:rPr>
              <a:t> Development Goals en haar subdoelen met Lifestyle.</a:t>
            </a:r>
          </a:p>
          <a:p>
            <a:pPr marL="171450" indent="-171450">
              <a:buFont typeface="Arial" panose="020B0604020202020204" pitchFamily="34" charset="0"/>
              <a:buChar char="•"/>
            </a:pPr>
            <a:r>
              <a:rPr lang="nl-NL" sz="1100" dirty="0">
                <a:ea typeface="Calibri" pitchFamily="34" charset="0"/>
                <a:cs typeface="Arial" charset="0"/>
              </a:rPr>
              <a:t>De koppeling en toelichting van minimaal 2 </a:t>
            </a:r>
            <a:r>
              <a:rPr lang="nl-NL" sz="1100" dirty="0" err="1">
                <a:ea typeface="Calibri" pitchFamily="34" charset="0"/>
                <a:cs typeface="Arial" charset="0"/>
              </a:rPr>
              <a:t>Better</a:t>
            </a:r>
            <a:r>
              <a:rPr lang="nl-NL" sz="1100" dirty="0">
                <a:ea typeface="Calibri" pitchFamily="34" charset="0"/>
                <a:cs typeface="Arial" charset="0"/>
              </a:rPr>
              <a:t> Life Indicatoren met Lifestyle</a:t>
            </a:r>
          </a:p>
          <a:p>
            <a:pPr marL="171450" indent="-171450">
              <a:buFont typeface="Arial" panose="020B0604020202020204" pitchFamily="34" charset="0"/>
              <a:buChar char="•"/>
            </a:pPr>
            <a:r>
              <a:rPr lang="nl-NL" sz="1100" dirty="0">
                <a:ea typeface="Calibri" pitchFamily="34" charset="0"/>
                <a:cs typeface="Arial" charset="0"/>
              </a:rPr>
              <a:t>Een verantwoording met daarin maatregelen die jij gaat treffen om ervoor te zorgen dat jouw stad van de toekomst voldoet aan de gekozen SDG en </a:t>
            </a:r>
            <a:r>
              <a:rPr lang="nl-NL" sz="1100" dirty="0" err="1">
                <a:ea typeface="Calibri" pitchFamily="34" charset="0"/>
                <a:cs typeface="Arial" charset="0"/>
              </a:rPr>
              <a:t>Better</a:t>
            </a:r>
            <a:r>
              <a:rPr lang="nl-NL" sz="1100" dirty="0">
                <a:ea typeface="Calibri" pitchFamily="34" charset="0"/>
                <a:cs typeface="Arial" charset="0"/>
              </a:rPr>
              <a:t> Life Indicatoren </a:t>
            </a:r>
          </a:p>
        </p:txBody>
      </p:sp>
      <p:sp>
        <p:nvSpPr>
          <p:cNvPr id="8" name="Rectangle 5"/>
          <p:cNvSpPr>
            <a:spLocks noChangeArrowheads="1"/>
          </p:cNvSpPr>
          <p:nvPr/>
        </p:nvSpPr>
        <p:spPr bwMode="auto">
          <a:xfrm>
            <a:off x="2498527" y="3959337"/>
            <a:ext cx="3997378" cy="2292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t">
            <a:spAutoFit/>
          </a:bodyPr>
          <a:lstStyle/>
          <a:p>
            <a:pPr>
              <a:defRPr/>
            </a:pPr>
            <a:r>
              <a:rPr lang="nl-NL" sz="1100" b="1" dirty="0" err="1">
                <a:solidFill>
                  <a:srgbClr val="0070C0"/>
                </a:solidFill>
                <a:ea typeface="Calibri" pitchFamily="34" charset="0"/>
                <a:cs typeface="Arial" charset="0"/>
              </a:rPr>
              <a:t>Leerpad</a:t>
            </a:r>
            <a:r>
              <a:rPr lang="nl-NL" sz="1100" b="1" dirty="0">
                <a:solidFill>
                  <a:srgbClr val="0070C0"/>
                </a:solidFill>
                <a:ea typeface="Calibri" pitchFamily="34" charset="0"/>
                <a:cs typeface="Arial" charset="0"/>
              </a:rPr>
              <a:t>                                                                                      </a:t>
            </a:r>
          </a:p>
          <a:p>
            <a:pPr marL="171450" indent="-171450">
              <a:buFont typeface="Arial" panose="020B0604020202020204" pitchFamily="34" charset="0"/>
              <a:buChar char="•"/>
              <a:defRPr/>
            </a:pPr>
            <a:r>
              <a:rPr lang="nl-NL" sz="1100" dirty="0">
                <a:ea typeface="Calibri" pitchFamily="34" charset="0"/>
                <a:cs typeface="Arial" charset="0"/>
              </a:rPr>
              <a:t>Ga op zoek naar informatie over de </a:t>
            </a:r>
            <a:r>
              <a:rPr lang="nl-NL" sz="1100" dirty="0" err="1">
                <a:ea typeface="Calibri" pitchFamily="34" charset="0"/>
                <a:cs typeface="Arial" charset="0"/>
              </a:rPr>
              <a:t>Sustainable</a:t>
            </a:r>
            <a:r>
              <a:rPr lang="nl-NL" sz="1100" dirty="0">
                <a:ea typeface="Calibri" pitchFamily="34" charset="0"/>
                <a:cs typeface="Arial" charset="0"/>
              </a:rPr>
              <a:t> Development Goals en de onderliggende subdoelen. </a:t>
            </a:r>
          </a:p>
          <a:p>
            <a:pPr marL="171450" indent="-171450">
              <a:buFont typeface="Arial" panose="020B0604020202020204" pitchFamily="34" charset="0"/>
              <a:buChar char="•"/>
              <a:defRPr/>
            </a:pPr>
            <a:r>
              <a:rPr lang="nl-NL" sz="1100" dirty="0">
                <a:ea typeface="Calibri" pitchFamily="34" charset="0"/>
                <a:cs typeface="Arial" charset="0"/>
              </a:rPr>
              <a:t>Ga op zoek naar informatie over de </a:t>
            </a:r>
            <a:r>
              <a:rPr lang="nl-NL" sz="1100" dirty="0" err="1">
                <a:ea typeface="Calibri" pitchFamily="34" charset="0"/>
                <a:cs typeface="Arial" charset="0"/>
              </a:rPr>
              <a:t>Better</a:t>
            </a:r>
            <a:r>
              <a:rPr lang="nl-NL" sz="1100" dirty="0">
                <a:ea typeface="Calibri" pitchFamily="34" charset="0"/>
                <a:cs typeface="Arial" charset="0"/>
              </a:rPr>
              <a:t> Life Indicatoren</a:t>
            </a:r>
          </a:p>
          <a:p>
            <a:pPr marL="171450" indent="-171450">
              <a:buFont typeface="Arial" panose="020B0604020202020204" pitchFamily="34" charset="0"/>
              <a:buChar char="•"/>
              <a:defRPr/>
            </a:pPr>
            <a:r>
              <a:rPr lang="nl-NL" sz="1100" dirty="0">
                <a:ea typeface="Calibri" pitchFamily="34" charset="0"/>
                <a:cs typeface="Arial" charset="0"/>
              </a:rPr>
              <a:t>Maak een selectie van minimaal 2 </a:t>
            </a:r>
            <a:r>
              <a:rPr lang="nl-NL" sz="1100" dirty="0" err="1">
                <a:ea typeface="Calibri" pitchFamily="34" charset="0"/>
                <a:cs typeface="Arial" charset="0"/>
              </a:rPr>
              <a:t>SDG’s</a:t>
            </a:r>
            <a:r>
              <a:rPr lang="nl-NL" sz="1100" dirty="0">
                <a:ea typeface="Calibri" pitchFamily="34" charset="0"/>
                <a:cs typeface="Arial" charset="0"/>
              </a:rPr>
              <a:t> en 2 </a:t>
            </a:r>
            <a:r>
              <a:rPr lang="nl-NL" sz="1100" dirty="0" err="1">
                <a:ea typeface="Calibri" pitchFamily="34" charset="0"/>
                <a:cs typeface="Arial" charset="0"/>
              </a:rPr>
              <a:t>Better</a:t>
            </a:r>
            <a:r>
              <a:rPr lang="nl-NL" sz="1100" dirty="0">
                <a:ea typeface="Calibri" pitchFamily="34" charset="0"/>
                <a:cs typeface="Arial" charset="0"/>
              </a:rPr>
              <a:t> Life Indicatoren.</a:t>
            </a:r>
          </a:p>
          <a:p>
            <a:pPr marL="171450" indent="-171450">
              <a:buFont typeface="Arial" panose="020B0604020202020204" pitchFamily="34" charset="0"/>
              <a:buChar char="•"/>
              <a:defRPr/>
            </a:pPr>
            <a:r>
              <a:rPr lang="nl-NL" sz="1100" dirty="0">
                <a:ea typeface="Calibri" pitchFamily="34" charset="0"/>
                <a:cs typeface="Arial"/>
              </a:rPr>
              <a:t>Werk per gekozen SDG en </a:t>
            </a:r>
            <a:r>
              <a:rPr lang="nl-NL" sz="1100" dirty="0" err="1">
                <a:ea typeface="Calibri" pitchFamily="34" charset="0"/>
                <a:cs typeface="Arial"/>
              </a:rPr>
              <a:t>Better</a:t>
            </a:r>
            <a:r>
              <a:rPr lang="nl-NL" sz="1100" dirty="0">
                <a:ea typeface="Calibri" pitchFamily="34" charset="0"/>
                <a:cs typeface="Arial"/>
              </a:rPr>
              <a:t> Life Indicator uit wat de koppeling is met Lifestyle en neem daarin zowel de fysieke als de sociale kant mee. </a:t>
            </a:r>
            <a:endParaRPr lang="nl-NL" sz="1100" dirty="0">
              <a:ea typeface="Calibri" pitchFamily="34" charset="0"/>
              <a:cs typeface="Arial" charset="0"/>
            </a:endParaRPr>
          </a:p>
          <a:p>
            <a:pPr marL="171450" indent="-171450">
              <a:buFont typeface="Arial" panose="020B0604020202020204" pitchFamily="34" charset="0"/>
              <a:buChar char="•"/>
              <a:defRPr/>
            </a:pPr>
            <a:r>
              <a:rPr lang="nl-NL" sz="1100" dirty="0">
                <a:ea typeface="Calibri" pitchFamily="34" charset="0"/>
                <a:cs typeface="Arial"/>
              </a:rPr>
              <a:t>Welke maatregelen ga jij treffen om de SDG en </a:t>
            </a:r>
            <a:r>
              <a:rPr lang="nl-NL" sz="1100" dirty="0" err="1">
                <a:ea typeface="Calibri" pitchFamily="34" charset="0"/>
                <a:cs typeface="Arial"/>
              </a:rPr>
              <a:t>Better</a:t>
            </a:r>
            <a:r>
              <a:rPr lang="nl-NL" sz="1100" dirty="0">
                <a:ea typeface="Calibri" pitchFamily="34" charset="0"/>
                <a:cs typeface="Arial"/>
              </a:rPr>
              <a:t> Life Indicatoren te waarborgen in de stad van de toekomst en verantwoord dat. </a:t>
            </a:r>
            <a:endParaRPr lang="nl-NL" sz="1100" dirty="0">
              <a:ea typeface="Calibri" pitchFamily="34" charset="0"/>
              <a:cs typeface="Arial" charset="0"/>
            </a:endParaRPr>
          </a:p>
          <a:p>
            <a:pPr marL="171450" indent="-171450">
              <a:buFont typeface="Arial" panose="020B0604020202020204" pitchFamily="34" charset="0"/>
              <a:buChar char="•"/>
              <a:defRPr/>
            </a:pPr>
            <a:r>
              <a:rPr lang="nl-NL" sz="1100" dirty="0">
                <a:ea typeface="Calibri" pitchFamily="34" charset="0"/>
                <a:cs typeface="Arial" charset="0"/>
              </a:rPr>
              <a:t>Denk aan een bronvermelding. </a:t>
            </a:r>
            <a:r>
              <a:rPr lang="nl-NL" sz="1100" b="1" dirty="0">
                <a:solidFill>
                  <a:srgbClr val="0070C0"/>
                </a:solidFill>
                <a:ea typeface="Calibri" pitchFamily="34" charset="0"/>
                <a:cs typeface="Arial" charset="0"/>
              </a:rPr>
              <a:t>	</a:t>
            </a:r>
            <a:endParaRPr lang="nl-NL" sz="1100" dirty="0">
              <a:ea typeface="Calibri" pitchFamily="34" charset="0"/>
              <a:cs typeface="Arial" charset="0"/>
            </a:endParaRPr>
          </a:p>
        </p:txBody>
      </p:sp>
      <p:sp>
        <p:nvSpPr>
          <p:cNvPr id="9" name="Rectangle 6"/>
          <p:cNvSpPr>
            <a:spLocks noChangeArrowheads="1"/>
          </p:cNvSpPr>
          <p:nvPr/>
        </p:nvSpPr>
        <p:spPr bwMode="auto">
          <a:xfrm>
            <a:off x="6999119" y="779767"/>
            <a:ext cx="3500438" cy="1446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Samenwerken</a:t>
            </a:r>
            <a:r>
              <a:rPr lang="nl-NL" sz="1100" b="1" dirty="0">
                <a:ea typeface="Calibri" pitchFamily="34" charset="0"/>
                <a:cs typeface="Arial" charset="0"/>
              </a:rPr>
              <a:t>			</a:t>
            </a:r>
            <a:endParaRPr lang="nl-NL" sz="1100" b="1" dirty="0">
              <a:solidFill>
                <a:srgbClr val="0070C0"/>
              </a:solidFill>
              <a:ea typeface="Calibri" pitchFamily="34" charset="0"/>
              <a:cs typeface="Arial" charset="0"/>
            </a:endParaRPr>
          </a:p>
          <a:p>
            <a:pPr marL="171450" indent="-171450" eaLnBrk="0" hangingPunct="0">
              <a:buFont typeface="Arial" pitchFamily="34" charset="0"/>
              <a:buChar char="•"/>
            </a:pPr>
            <a:r>
              <a:rPr lang="nl-NL" sz="1100" dirty="0">
                <a:ea typeface="Calibri" pitchFamily="34" charset="0"/>
                <a:cs typeface="Arial" charset="0"/>
              </a:rPr>
              <a:t>Plaats je product in je portfolio en vraag om feedback.</a:t>
            </a:r>
          </a:p>
          <a:p>
            <a:pPr marL="171450" indent="-171450" eaLnBrk="0" hangingPunct="0">
              <a:buFont typeface="Arial" pitchFamily="34" charset="0"/>
              <a:buChar char="•"/>
            </a:pPr>
            <a:r>
              <a:rPr lang="nl-NL" sz="1100" dirty="0">
                <a:ea typeface="Calibri" pitchFamily="34" charset="0"/>
                <a:cs typeface="Arial" charset="0"/>
              </a:rPr>
              <a:t>Bekijk leerproducten van anderen in hun portfolio en geef feedback.</a:t>
            </a:r>
          </a:p>
          <a:p>
            <a:pPr marL="171450" indent="-171450" eaLnBrk="0" hangingPunct="0">
              <a:buFont typeface="Arial" pitchFamily="34" charset="0"/>
              <a:buChar char="•"/>
            </a:pPr>
            <a:r>
              <a:rPr lang="nl-NL" sz="1100" dirty="0">
                <a:ea typeface="Calibri" pitchFamily="34" charset="0"/>
                <a:cs typeface="Arial" charset="0"/>
              </a:rPr>
              <a:t>Verbeter je leerproduct en plaats versie 2</a:t>
            </a:r>
          </a:p>
          <a:p>
            <a:pPr marL="171450" indent="-171450" eaLnBrk="0" hangingPunct="0">
              <a:buFont typeface="Arial" pitchFamily="34" charset="0"/>
              <a:buChar char="•"/>
            </a:pPr>
            <a:r>
              <a:rPr lang="nl-NL" sz="1100" dirty="0"/>
              <a:t>Deze opdracht maak je alleen</a:t>
            </a:r>
            <a:endParaRPr lang="nl-NL" sz="1100" dirty="0">
              <a:ea typeface="Calibri" pitchFamily="34" charset="0"/>
              <a:cs typeface="Arial" charset="0"/>
            </a:endParaRPr>
          </a:p>
          <a:p>
            <a:pPr marL="171450" indent="-171450" eaLnBrk="0" hangingPunct="0">
              <a:buFont typeface="Arial" pitchFamily="34" charset="0"/>
              <a:buChar char="•"/>
            </a:pPr>
            <a:r>
              <a:rPr lang="nl-NL" sz="1100" dirty="0">
                <a:solidFill>
                  <a:srgbClr val="FF0000"/>
                </a:solidFill>
                <a:ea typeface="Calibri" pitchFamily="34" charset="0"/>
                <a:cs typeface="Arial" charset="0"/>
              </a:rPr>
              <a:t>Versie 1 01-03-2020</a:t>
            </a:r>
          </a:p>
          <a:p>
            <a:pPr marL="171450" indent="-171450" eaLnBrk="0" hangingPunct="0">
              <a:buFont typeface="Arial" pitchFamily="34" charset="0"/>
              <a:buChar char="•"/>
            </a:pPr>
            <a:r>
              <a:rPr lang="nl-NL" sz="1100" dirty="0">
                <a:solidFill>
                  <a:srgbClr val="FF0000"/>
                </a:solidFill>
                <a:ea typeface="Calibri" pitchFamily="34" charset="0"/>
                <a:cs typeface="Arial" charset="0"/>
              </a:rPr>
              <a:t>Versie 2 15-03-2020</a:t>
            </a:r>
          </a:p>
        </p:txBody>
      </p:sp>
      <p:sp>
        <p:nvSpPr>
          <p:cNvPr id="10" name="Rectangle 8"/>
          <p:cNvSpPr>
            <a:spLocks noChangeArrowheads="1"/>
          </p:cNvSpPr>
          <p:nvPr/>
        </p:nvSpPr>
        <p:spPr bwMode="auto">
          <a:xfrm>
            <a:off x="7005995" y="2581666"/>
            <a:ext cx="3507254" cy="600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defRPr/>
            </a:pPr>
            <a:r>
              <a:rPr lang="nl-NL" sz="1100" b="1" dirty="0">
                <a:solidFill>
                  <a:srgbClr val="0070C0"/>
                </a:solidFill>
                <a:ea typeface="Calibri" pitchFamily="34" charset="0"/>
                <a:cs typeface="Arial" charset="0"/>
              </a:rPr>
              <a:t>Bijeenkomsten</a:t>
            </a:r>
          </a:p>
          <a:p>
            <a:pPr marL="171450" indent="-171450">
              <a:buFont typeface="Arial" pitchFamily="34" charset="0"/>
              <a:buChar char="•"/>
              <a:defRPr/>
            </a:pPr>
            <a:r>
              <a:rPr lang="nl-NL" sz="1100">
                <a:ea typeface="Calibri" pitchFamily="34" charset="0"/>
                <a:cs typeface="Arial" charset="0"/>
              </a:rPr>
              <a:t>LS </a:t>
            </a:r>
            <a:r>
              <a:rPr lang="nl-NL" sz="1100" dirty="0">
                <a:ea typeface="Calibri" pitchFamily="34" charset="0"/>
                <a:cs typeface="Arial" charset="0"/>
              </a:rPr>
              <a:t>lessen</a:t>
            </a:r>
          </a:p>
          <a:p>
            <a:pPr marL="171450" indent="-171450">
              <a:buFont typeface="Arial" pitchFamily="34" charset="0"/>
              <a:buChar char="•"/>
              <a:defRPr/>
            </a:pPr>
            <a:r>
              <a:rPr lang="nl-NL" sz="1100" dirty="0">
                <a:ea typeface="Calibri" pitchFamily="34" charset="0"/>
                <a:cs typeface="Arial" charset="0"/>
              </a:rPr>
              <a:t>Projecturen </a:t>
            </a:r>
          </a:p>
        </p:txBody>
      </p:sp>
      <p:sp>
        <p:nvSpPr>
          <p:cNvPr id="11" name="Rectangle 8"/>
          <p:cNvSpPr>
            <a:spLocks noChangeArrowheads="1"/>
          </p:cNvSpPr>
          <p:nvPr/>
        </p:nvSpPr>
        <p:spPr bwMode="auto">
          <a:xfrm>
            <a:off x="7005995" y="3420135"/>
            <a:ext cx="3500438" cy="76944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pPr>
              <a:defRPr/>
            </a:pPr>
            <a:r>
              <a:rPr lang="nl-NL" sz="1100" b="1" dirty="0">
                <a:solidFill>
                  <a:srgbClr val="0070C0"/>
                </a:solidFill>
                <a:ea typeface="Calibri" pitchFamily="34" charset="0"/>
                <a:cs typeface="Arial" charset="0"/>
              </a:rPr>
              <a:t>Bronnen</a:t>
            </a:r>
          </a:p>
          <a:p>
            <a:pPr>
              <a:defRPr/>
            </a:pPr>
            <a:r>
              <a:rPr lang="nl-NL" sz="1100" dirty="0">
                <a:ea typeface="Calibri" pitchFamily="34" charset="0"/>
                <a:cs typeface="Arial" charset="0"/>
              </a:rPr>
              <a:t>Behandelde lesstof, VLC</a:t>
            </a:r>
          </a:p>
          <a:p>
            <a:pPr>
              <a:defRPr/>
            </a:pPr>
            <a:r>
              <a:rPr lang="nl-NL" sz="1100" dirty="0">
                <a:ea typeface="Calibri" pitchFamily="34" charset="0"/>
                <a:cs typeface="Arial" charset="0"/>
                <a:hlinkClick r:id="rId3"/>
              </a:rPr>
              <a:t>https://www.sdgnederland.nl</a:t>
            </a:r>
            <a:endParaRPr lang="nl-NL" sz="1100" dirty="0">
              <a:ea typeface="Calibri" pitchFamily="34" charset="0"/>
              <a:cs typeface="Arial" charset="0"/>
            </a:endParaRPr>
          </a:p>
          <a:p>
            <a:pPr>
              <a:defRPr/>
            </a:pPr>
            <a:r>
              <a:rPr lang="nl-NL" sz="1100" dirty="0">
                <a:ea typeface="Calibri" pitchFamily="34" charset="0"/>
                <a:cs typeface="Arial" charset="0"/>
                <a:hlinkClick r:id="rId4"/>
              </a:rPr>
              <a:t>http://www.oecdbetterlifeindex.org</a:t>
            </a:r>
            <a:r>
              <a:rPr lang="nl-NL" sz="1100" dirty="0">
                <a:ea typeface="Calibri" pitchFamily="34" charset="0"/>
                <a:cs typeface="Arial" charset="0"/>
              </a:rPr>
              <a:t> </a:t>
            </a:r>
          </a:p>
        </p:txBody>
      </p:sp>
      <p:sp>
        <p:nvSpPr>
          <p:cNvPr id="12" name="Rechthoek 11"/>
          <p:cNvSpPr/>
          <p:nvPr/>
        </p:nvSpPr>
        <p:spPr>
          <a:xfrm>
            <a:off x="2032001" y="6667511"/>
            <a:ext cx="8636000" cy="206851"/>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ext Box 96"/>
          <p:cNvSpPr txBox="1">
            <a:spLocks noChangeArrowheads="1"/>
          </p:cNvSpPr>
          <p:nvPr/>
        </p:nvSpPr>
        <p:spPr bwMode="auto">
          <a:xfrm>
            <a:off x="2979738" y="496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5" name="Text Box 103"/>
          <p:cNvSpPr txBox="1">
            <a:spLocks noChangeArrowheads="1"/>
          </p:cNvSpPr>
          <p:nvPr/>
        </p:nvSpPr>
        <p:spPr bwMode="auto">
          <a:xfrm>
            <a:off x="1847850" y="2708276"/>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6" name="Text Box 105"/>
          <p:cNvSpPr txBox="1">
            <a:spLocks noChangeArrowheads="1"/>
          </p:cNvSpPr>
          <p:nvPr/>
        </p:nvSpPr>
        <p:spPr bwMode="auto">
          <a:xfrm>
            <a:off x="1847850" y="278130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nl-NL"/>
          </a:p>
        </p:txBody>
      </p:sp>
      <p:sp>
        <p:nvSpPr>
          <p:cNvPr id="17" name="Rechthoek 1"/>
          <p:cNvSpPr>
            <a:spLocks noChangeArrowheads="1"/>
          </p:cNvSpPr>
          <p:nvPr/>
        </p:nvSpPr>
        <p:spPr bwMode="auto">
          <a:xfrm>
            <a:off x="2639566" y="175075"/>
            <a:ext cx="8028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nl-NL" sz="2400" dirty="0">
                <a:latin typeface="Calibri" pitchFamily="34" charset="0"/>
              </a:rPr>
              <a:t>1920_SVT_4_LS SDG en </a:t>
            </a:r>
            <a:r>
              <a:rPr lang="nl-NL" sz="2400" dirty="0" err="1">
                <a:latin typeface="Calibri" pitchFamily="34" charset="0"/>
              </a:rPr>
              <a:t>Better</a:t>
            </a:r>
            <a:r>
              <a:rPr lang="nl-NL" sz="2400" dirty="0">
                <a:latin typeface="Calibri" pitchFamily="34" charset="0"/>
              </a:rPr>
              <a:t> Life Index</a:t>
            </a:r>
          </a:p>
        </p:txBody>
      </p:sp>
      <p:pic>
        <p:nvPicPr>
          <p:cNvPr id="18" name="Afbeelding 17"/>
          <p:cNvPicPr>
            <a:picLocks noChangeAspect="1"/>
          </p:cNvPicPr>
          <p:nvPr/>
        </p:nvPicPr>
        <p:blipFill>
          <a:blip r:embed="rId5" cstate="print"/>
          <a:stretch>
            <a:fillRect/>
          </a:stretch>
        </p:blipFill>
        <p:spPr>
          <a:xfrm>
            <a:off x="1493415" y="0"/>
            <a:ext cx="1053380" cy="756400"/>
          </a:xfrm>
          <a:prstGeom prst="rect">
            <a:avLst/>
          </a:prstGeom>
        </p:spPr>
      </p:pic>
      <p:pic>
        <p:nvPicPr>
          <p:cNvPr id="19" name="Afbeelding 18"/>
          <p:cNvPicPr>
            <a:picLocks noChangeAspect="1"/>
          </p:cNvPicPr>
          <p:nvPr/>
        </p:nvPicPr>
        <p:blipFill rotWithShape="1">
          <a:blip r:embed="rId6" cstate="print"/>
          <a:srcRect l="21805" r="10840"/>
          <a:stretch/>
        </p:blipFill>
        <p:spPr>
          <a:xfrm>
            <a:off x="2141559" y="755517"/>
            <a:ext cx="299335" cy="412425"/>
          </a:xfrm>
          <a:prstGeom prst="rect">
            <a:avLst/>
          </a:prstGeom>
        </p:spPr>
      </p:pic>
      <p:pic>
        <p:nvPicPr>
          <p:cNvPr id="20" name="Afbeelding 19"/>
          <p:cNvPicPr>
            <a:picLocks noChangeAspect="1"/>
          </p:cNvPicPr>
          <p:nvPr/>
        </p:nvPicPr>
        <p:blipFill>
          <a:blip r:embed="rId7" cstate="print"/>
          <a:stretch>
            <a:fillRect/>
          </a:stretch>
        </p:blipFill>
        <p:spPr>
          <a:xfrm>
            <a:off x="2159580" y="2207600"/>
            <a:ext cx="263290" cy="321303"/>
          </a:xfrm>
          <a:prstGeom prst="rect">
            <a:avLst/>
          </a:prstGeom>
        </p:spPr>
      </p:pic>
      <p:pic>
        <p:nvPicPr>
          <p:cNvPr id="21" name="Afbeelding 20"/>
          <p:cNvPicPr>
            <a:picLocks noChangeAspect="1"/>
          </p:cNvPicPr>
          <p:nvPr/>
        </p:nvPicPr>
        <p:blipFill>
          <a:blip r:embed="rId8" cstate="print"/>
          <a:stretch>
            <a:fillRect/>
          </a:stretch>
        </p:blipFill>
        <p:spPr>
          <a:xfrm>
            <a:off x="2174611" y="3954753"/>
            <a:ext cx="266283" cy="416301"/>
          </a:xfrm>
          <a:prstGeom prst="rect">
            <a:avLst/>
          </a:prstGeom>
        </p:spPr>
      </p:pic>
      <p:pic>
        <p:nvPicPr>
          <p:cNvPr id="22" name="Afbeelding 21"/>
          <p:cNvPicPr>
            <a:picLocks noChangeAspect="1"/>
          </p:cNvPicPr>
          <p:nvPr/>
        </p:nvPicPr>
        <p:blipFill>
          <a:blip r:embed="rId9" cstate="print"/>
          <a:stretch>
            <a:fillRect/>
          </a:stretch>
        </p:blipFill>
        <p:spPr>
          <a:xfrm>
            <a:off x="6579563" y="755516"/>
            <a:ext cx="385812" cy="263054"/>
          </a:xfrm>
          <a:prstGeom prst="rect">
            <a:avLst/>
          </a:prstGeom>
        </p:spPr>
      </p:pic>
      <p:pic>
        <p:nvPicPr>
          <p:cNvPr id="23" name="Afbeelding 22"/>
          <p:cNvPicPr>
            <a:picLocks noChangeAspect="1"/>
          </p:cNvPicPr>
          <p:nvPr/>
        </p:nvPicPr>
        <p:blipFill>
          <a:blip r:embed="rId10" cstate="print"/>
          <a:stretch>
            <a:fillRect/>
          </a:stretch>
        </p:blipFill>
        <p:spPr>
          <a:xfrm>
            <a:off x="6666151" y="3429000"/>
            <a:ext cx="299225" cy="290796"/>
          </a:xfrm>
          <a:prstGeom prst="rect">
            <a:avLst/>
          </a:prstGeom>
        </p:spPr>
      </p:pic>
      <p:pic>
        <p:nvPicPr>
          <p:cNvPr id="24" name="Afbeelding 23"/>
          <p:cNvPicPr>
            <a:picLocks noChangeAspect="1"/>
          </p:cNvPicPr>
          <p:nvPr/>
        </p:nvPicPr>
        <p:blipFill rotWithShape="1">
          <a:blip r:embed="rId11" cstate="print"/>
          <a:srcRect l="17050" t="33024" r="61669" b="30375"/>
          <a:stretch/>
        </p:blipFill>
        <p:spPr>
          <a:xfrm>
            <a:off x="6637774" y="2581667"/>
            <a:ext cx="269390" cy="260485"/>
          </a:xfrm>
          <a:prstGeom prst="rect">
            <a:avLst/>
          </a:prstGeom>
        </p:spPr>
      </p:pic>
      <p:pic>
        <p:nvPicPr>
          <p:cNvPr id="3" name="Picture 2" descr="Afbeeldingsresultaat voor better life index"/>
          <p:cNvPicPr>
            <a:picLocks noChangeAspect="1" noChangeArrowheads="1"/>
          </p:cNvPicPr>
          <p:nvPr/>
        </p:nvPicPr>
        <p:blipFill rotWithShape="1">
          <a:blip r:embed="rId12">
            <a:extLst>
              <a:ext uri="{28A0092B-C50C-407E-A947-70E740481C1C}">
                <a14:useLocalDpi xmlns:a14="http://schemas.microsoft.com/office/drawing/2010/main" val="0"/>
              </a:ext>
            </a:extLst>
          </a:blip>
          <a:srcRect l="23175"/>
          <a:stretch/>
        </p:blipFill>
        <p:spPr bwMode="auto">
          <a:xfrm>
            <a:off x="8719041" y="4752667"/>
            <a:ext cx="1780517" cy="1158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sd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8806" r="19351"/>
          <a:stretch/>
        </p:blipFill>
        <p:spPr bwMode="auto">
          <a:xfrm>
            <a:off x="7005995" y="4659467"/>
            <a:ext cx="1440160" cy="1164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36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92468898-5A6E-4D55-85EC-308E785EE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E8F5BA-15BA-BA40-8B7E-B11D428F0C71}"/>
              </a:ext>
            </a:extLst>
          </p:cNvPr>
          <p:cNvSpPr>
            <a:spLocks noGrp="1"/>
          </p:cNvSpPr>
          <p:nvPr>
            <p:ph type="title"/>
          </p:nvPr>
        </p:nvSpPr>
        <p:spPr>
          <a:xfrm>
            <a:off x="429768" y="411480"/>
            <a:ext cx="11201400" cy="1106424"/>
          </a:xfrm>
        </p:spPr>
        <p:txBody>
          <a:bodyPr>
            <a:normAutofit/>
          </a:bodyPr>
          <a:lstStyle/>
          <a:p>
            <a:r>
              <a:rPr lang="nl-NL" sz="3600"/>
              <a:t>Even een oefening tussendoor….referentiekader</a:t>
            </a:r>
          </a:p>
        </p:txBody>
      </p:sp>
      <p:sp>
        <p:nvSpPr>
          <p:cNvPr id="22" name="Rectangle 2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845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5" name="Tijdelijke aanduiding voor inhoud 4">
            <a:extLst>
              <a:ext uri="{FF2B5EF4-FFF2-40B4-BE49-F238E27FC236}">
                <a16:creationId xmlns:a16="http://schemas.microsoft.com/office/drawing/2014/main" id="{448D1D9C-43D0-1449-94D8-131BD00C4702}"/>
              </a:ext>
            </a:extLst>
          </p:cNvPr>
          <p:cNvPicPr>
            <a:picLocks noChangeAspect="1"/>
          </p:cNvPicPr>
          <p:nvPr/>
        </p:nvPicPr>
        <p:blipFill rotWithShape="1">
          <a:blip r:embed="rId2">
            <a:extLst>
              <a:ext uri="{28A0092B-C50C-407E-A947-70E740481C1C}">
                <a14:useLocalDpi xmlns:a14="http://schemas.microsoft.com/office/drawing/2010/main" val="0"/>
              </a:ext>
            </a:extLst>
          </a:blip>
          <a:srcRect l="8844" r="10355" b="-2"/>
          <a:stretch/>
        </p:blipFill>
        <p:spPr>
          <a:xfrm>
            <a:off x="1522492" y="1719072"/>
            <a:ext cx="4517103" cy="4517136"/>
          </a:xfrm>
          <a:prstGeom prst="rect">
            <a:avLst/>
          </a:prstGeom>
        </p:spPr>
      </p:pic>
      <p:sp useBgFill="1">
        <p:nvSpPr>
          <p:cNvPr id="27" name="Rectangle 2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5F21027C-DB0B-45B0-A266-B56FD67C8F35}"/>
              </a:ext>
            </a:extLst>
          </p:cNvPr>
          <p:cNvSpPr>
            <a:spLocks noGrp="1"/>
          </p:cNvSpPr>
          <p:nvPr>
            <p:ph idx="1"/>
          </p:nvPr>
        </p:nvSpPr>
        <p:spPr>
          <a:xfrm>
            <a:off x="7562086" y="1517904"/>
            <a:ext cx="4370833" cy="4878798"/>
          </a:xfrm>
        </p:spPr>
        <p:txBody>
          <a:bodyPr anchor="ctr">
            <a:normAutofit/>
          </a:bodyPr>
          <a:lstStyle/>
          <a:p>
            <a:pPr marL="0" indent="0">
              <a:buNone/>
            </a:pPr>
            <a:r>
              <a:rPr lang="nl-NL" sz="1400" b="1" dirty="0"/>
              <a:t>OEFENING REFERENTIEKADER</a:t>
            </a:r>
            <a:endParaRPr lang="nl-NL" sz="1400" dirty="0"/>
          </a:p>
          <a:p>
            <a:pPr marL="0" indent="0">
              <a:buNone/>
            </a:pPr>
            <a:endParaRPr lang="nl-NL" sz="1400" dirty="0"/>
          </a:p>
          <a:p>
            <a:pPr marL="0" indent="0">
              <a:buNone/>
            </a:pPr>
            <a:r>
              <a:rPr lang="nl-NL" sz="1400" i="1" dirty="0"/>
              <a:t>“Om half negen schrok Kees wakker. Hij rekte zich uit, sprong uit bed en zette in de keuken een pot thee. Daarna ging hij naar de badkamer om de slaap van zich af te spoelen. Na zijn ontbijt rende hij naar de slaapkamer, kuste zijn vrouw, daarna zijn kinderen en ging vol stress de deur uit.”</a:t>
            </a:r>
            <a:endParaRPr lang="nl-NL" sz="1400" dirty="0"/>
          </a:p>
          <a:p>
            <a:pPr lvl="0"/>
            <a:endParaRPr lang="nl-NL" sz="1400" dirty="0"/>
          </a:p>
          <a:p>
            <a:pPr lvl="0"/>
            <a:r>
              <a:rPr lang="nl-NL" sz="1400" dirty="0"/>
              <a:t>Hoe laat ging de wekker?</a:t>
            </a:r>
          </a:p>
          <a:p>
            <a:pPr lvl="0"/>
            <a:r>
              <a:rPr lang="nl-NL" sz="1400" dirty="0"/>
              <a:t>Rende Kees direct naar beneden om thee te zetten?</a:t>
            </a:r>
          </a:p>
          <a:p>
            <a:pPr lvl="0"/>
            <a:r>
              <a:rPr lang="nl-NL" sz="1400" dirty="0"/>
              <a:t>Heeft Kees de tijd genomen om zich te douchen?</a:t>
            </a:r>
          </a:p>
          <a:p>
            <a:pPr lvl="0"/>
            <a:r>
              <a:rPr lang="nl-NL" sz="1400" dirty="0"/>
              <a:t>Woont hij in een flat of een eengezinswoning?</a:t>
            </a:r>
          </a:p>
          <a:p>
            <a:pPr lvl="0"/>
            <a:r>
              <a:rPr lang="nl-NL" sz="1400" dirty="0"/>
              <a:t>Werd hij na zijn ontbijt door vrouw en kinderen gekust?</a:t>
            </a:r>
          </a:p>
          <a:p>
            <a:pPr lvl="0"/>
            <a:r>
              <a:rPr lang="nl-NL" sz="1400" dirty="0"/>
              <a:t>Ging Kees vol stress naar zijn werk?</a:t>
            </a:r>
          </a:p>
          <a:p>
            <a:pPr marL="0" indent="0">
              <a:buNone/>
            </a:pPr>
            <a:endParaRPr lang="nl-NL" sz="1100" dirty="0"/>
          </a:p>
          <a:p>
            <a:endParaRPr lang="en-US" sz="1100" dirty="0"/>
          </a:p>
        </p:txBody>
      </p:sp>
    </p:spTree>
    <p:extLst>
      <p:ext uri="{BB962C8B-B14F-4D97-AF65-F5344CB8AC3E}">
        <p14:creationId xmlns:p14="http://schemas.microsoft.com/office/powerpoint/2010/main" val="1296332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4"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5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a:solidFill>
                  <a:srgbClr val="FFFFFF"/>
                </a:solidFill>
              </a:rPr>
              <a:t>Better life index</a:t>
            </a:r>
          </a:p>
        </p:txBody>
      </p:sp>
      <p:pic>
        <p:nvPicPr>
          <p:cNvPr id="2050" name="Picture 2" descr="Afbeeldingsresultaat voor better life index"/>
          <p:cNvPicPr>
            <a:picLocks noChangeAspect="1" noChangeArrowheads="1"/>
          </p:cNvPicPr>
          <p:nvPr/>
        </p:nvPicPr>
        <p:blipFill rotWithShape="1">
          <a:blip r:embed="rId2">
            <a:extLst>
              <a:ext uri="{28A0092B-C50C-407E-A947-70E740481C1C}">
                <a14:useLocalDpi xmlns:a14="http://schemas.microsoft.com/office/drawing/2010/main" val="0"/>
              </a:ext>
            </a:extLst>
          </a:blip>
          <a:srcRect t="7017" r="-2" b="3838"/>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7835105" y="3072208"/>
            <a:ext cx="3264916" cy="2660684"/>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sz="1900" dirty="0">
                <a:solidFill>
                  <a:srgbClr val="FFFFFF"/>
                </a:solidFill>
              </a:rPr>
              <a:t>Met de better life index </a:t>
            </a:r>
            <a:r>
              <a:rPr lang="en-US" sz="1900" dirty="0" err="1">
                <a:solidFill>
                  <a:srgbClr val="FFFFFF"/>
                </a:solidFill>
              </a:rPr>
              <a:t>wordt</a:t>
            </a:r>
            <a:r>
              <a:rPr lang="en-US" sz="1900" dirty="0">
                <a:solidFill>
                  <a:srgbClr val="FFFFFF"/>
                </a:solidFill>
              </a:rPr>
              <a:t> </a:t>
            </a:r>
            <a:r>
              <a:rPr lang="en-US" sz="1900" dirty="0" err="1">
                <a:solidFill>
                  <a:srgbClr val="FFFFFF"/>
                </a:solidFill>
              </a:rPr>
              <a:t>welvaart</a:t>
            </a:r>
            <a:r>
              <a:rPr lang="en-US" sz="1900" dirty="0">
                <a:solidFill>
                  <a:srgbClr val="FFFFFF"/>
                </a:solidFill>
              </a:rPr>
              <a:t> </a:t>
            </a:r>
            <a:r>
              <a:rPr lang="en-US" sz="1900" dirty="0" err="1">
                <a:solidFill>
                  <a:srgbClr val="FFFFFF"/>
                </a:solidFill>
              </a:rPr>
              <a:t>binnen</a:t>
            </a:r>
            <a:r>
              <a:rPr lang="en-US" sz="1900" dirty="0">
                <a:solidFill>
                  <a:srgbClr val="FFFFFF"/>
                </a:solidFill>
              </a:rPr>
              <a:t> </a:t>
            </a:r>
            <a:r>
              <a:rPr lang="en-US" sz="1900" dirty="0" err="1">
                <a:solidFill>
                  <a:srgbClr val="FFFFFF"/>
                </a:solidFill>
              </a:rPr>
              <a:t>landen</a:t>
            </a:r>
            <a:r>
              <a:rPr lang="en-US" sz="1900" dirty="0">
                <a:solidFill>
                  <a:srgbClr val="FFFFFF"/>
                </a:solidFill>
              </a:rPr>
              <a:t> </a:t>
            </a:r>
            <a:r>
              <a:rPr lang="en-US" sz="1900" dirty="0" err="1">
                <a:solidFill>
                  <a:srgbClr val="FFFFFF"/>
                </a:solidFill>
              </a:rPr>
              <a:t>weergegeven</a:t>
            </a:r>
            <a:r>
              <a:rPr lang="en-US" sz="1900" dirty="0">
                <a:solidFill>
                  <a:srgbClr val="FFFFFF"/>
                </a:solidFill>
              </a:rPr>
              <a:t>. </a:t>
            </a:r>
          </a:p>
          <a:p>
            <a:pPr indent="-228600">
              <a:lnSpc>
                <a:spcPct val="90000"/>
              </a:lnSpc>
              <a:spcAft>
                <a:spcPts val="600"/>
              </a:spcAft>
              <a:buFont typeface="Arial" panose="020B0604020202020204" pitchFamily="34" charset="0"/>
              <a:buChar char="•"/>
            </a:pPr>
            <a:endParaRPr lang="en-US" sz="1900" dirty="0">
              <a:solidFill>
                <a:srgbClr val="FFFFFF"/>
              </a:solidFill>
            </a:endParaRPr>
          </a:p>
          <a:p>
            <a:pPr indent="-228600">
              <a:lnSpc>
                <a:spcPct val="90000"/>
              </a:lnSpc>
              <a:spcAft>
                <a:spcPts val="600"/>
              </a:spcAft>
              <a:buFont typeface="Arial" panose="020B0604020202020204" pitchFamily="34" charset="0"/>
              <a:buChar char="•"/>
            </a:pPr>
            <a:r>
              <a:rPr lang="en-US" sz="1900" dirty="0" err="1">
                <a:solidFill>
                  <a:srgbClr val="FFFFFF"/>
                </a:solidFill>
              </a:rPr>
              <a:t>Belangrijk</a:t>
            </a:r>
            <a:r>
              <a:rPr lang="en-US" sz="1900" dirty="0">
                <a:solidFill>
                  <a:srgbClr val="FFFFFF"/>
                </a:solidFill>
              </a:rPr>
              <a:t> </a:t>
            </a:r>
            <a:r>
              <a:rPr lang="en-US" sz="1900" dirty="0" err="1">
                <a:solidFill>
                  <a:srgbClr val="FFFFFF"/>
                </a:solidFill>
              </a:rPr>
              <a:t>voor</a:t>
            </a:r>
            <a:r>
              <a:rPr lang="en-US" sz="1900" dirty="0">
                <a:solidFill>
                  <a:srgbClr val="FFFFFF"/>
                </a:solidFill>
              </a:rPr>
              <a:t> Lifestyle: </a:t>
            </a:r>
          </a:p>
          <a:p>
            <a:pPr marL="285750" indent="-228600">
              <a:lnSpc>
                <a:spcPct val="90000"/>
              </a:lnSpc>
              <a:spcAft>
                <a:spcPts val="600"/>
              </a:spcAft>
              <a:buFont typeface="Arial" panose="020B0604020202020204" pitchFamily="34" charset="0"/>
              <a:buChar char="•"/>
            </a:pPr>
            <a:r>
              <a:rPr lang="en-US" sz="1900" dirty="0">
                <a:solidFill>
                  <a:srgbClr val="FFFFFF"/>
                </a:solidFill>
              </a:rPr>
              <a:t>Health </a:t>
            </a:r>
          </a:p>
          <a:p>
            <a:pPr marL="285750" indent="-228600">
              <a:lnSpc>
                <a:spcPct val="90000"/>
              </a:lnSpc>
              <a:spcAft>
                <a:spcPts val="600"/>
              </a:spcAft>
              <a:buFont typeface="Arial" panose="020B0604020202020204" pitchFamily="34" charset="0"/>
              <a:buChar char="•"/>
            </a:pPr>
            <a:r>
              <a:rPr lang="en-US" sz="1900" dirty="0">
                <a:solidFill>
                  <a:srgbClr val="FFFFFF"/>
                </a:solidFill>
              </a:rPr>
              <a:t>Life satisfaction </a:t>
            </a:r>
          </a:p>
          <a:p>
            <a:pPr marL="285750" indent="-228600">
              <a:lnSpc>
                <a:spcPct val="90000"/>
              </a:lnSpc>
              <a:spcAft>
                <a:spcPts val="600"/>
              </a:spcAft>
              <a:buFont typeface="Arial" panose="020B0604020202020204" pitchFamily="34" charset="0"/>
              <a:buChar char="•"/>
            </a:pPr>
            <a:r>
              <a:rPr lang="en-US" sz="1900" dirty="0">
                <a:solidFill>
                  <a:srgbClr val="FFFFFF"/>
                </a:solidFill>
              </a:rPr>
              <a:t>Work-life balance </a:t>
            </a:r>
          </a:p>
          <a:p>
            <a:pPr marL="285750" indent="-228600">
              <a:lnSpc>
                <a:spcPct val="90000"/>
              </a:lnSpc>
              <a:spcAft>
                <a:spcPts val="600"/>
              </a:spcAft>
              <a:buFont typeface="Arial" panose="020B0604020202020204" pitchFamily="34" charset="0"/>
              <a:buChar char="•"/>
            </a:pPr>
            <a:r>
              <a:rPr lang="en-US" sz="1900" dirty="0" err="1">
                <a:solidFill>
                  <a:srgbClr val="FFFFFF"/>
                </a:solidFill>
              </a:rPr>
              <a:t>Welke</a:t>
            </a:r>
            <a:r>
              <a:rPr lang="en-US" sz="1900" dirty="0">
                <a:solidFill>
                  <a:srgbClr val="FFFFFF"/>
                </a:solidFill>
              </a:rPr>
              <a:t> </a:t>
            </a:r>
            <a:r>
              <a:rPr lang="en-US" sz="1900" dirty="0" err="1">
                <a:solidFill>
                  <a:srgbClr val="FFFFFF"/>
                </a:solidFill>
              </a:rPr>
              <a:t>ideeën</a:t>
            </a:r>
            <a:r>
              <a:rPr lang="en-US" sz="1900" dirty="0">
                <a:solidFill>
                  <a:srgbClr val="FFFFFF"/>
                </a:solidFill>
              </a:rPr>
              <a:t> </a:t>
            </a:r>
            <a:r>
              <a:rPr lang="en-US" sz="1900" dirty="0" err="1">
                <a:solidFill>
                  <a:srgbClr val="FFFFFF"/>
                </a:solidFill>
              </a:rPr>
              <a:t>richting</a:t>
            </a:r>
            <a:r>
              <a:rPr lang="en-US" sz="1900" dirty="0">
                <a:solidFill>
                  <a:srgbClr val="FFFFFF"/>
                </a:solidFill>
              </a:rPr>
              <a:t> 2050</a:t>
            </a:r>
          </a:p>
          <a:p>
            <a:pPr marL="285750" indent="-228600">
              <a:lnSpc>
                <a:spcPct val="90000"/>
              </a:lnSpc>
              <a:spcAft>
                <a:spcPts val="600"/>
              </a:spcAft>
              <a:buFont typeface="Arial" panose="020B0604020202020204" pitchFamily="34" charset="0"/>
              <a:buChar char="•"/>
            </a:pPr>
            <a:endParaRPr lang="en-US" sz="1900" dirty="0">
              <a:solidFill>
                <a:srgbClr val="FFFFFF"/>
              </a:solidFill>
            </a:endParaRPr>
          </a:p>
        </p:txBody>
      </p:sp>
      <p:sp>
        <p:nvSpPr>
          <p:cNvPr id="79"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
        <p:nvSpPr>
          <p:cNvPr id="3" name="Rechthoek 2">
            <a:extLst>
              <a:ext uri="{FF2B5EF4-FFF2-40B4-BE49-F238E27FC236}">
                <a16:creationId xmlns:a16="http://schemas.microsoft.com/office/drawing/2014/main" id="{FB7F2F1A-3FB2-C848-92F4-A2DC352EB8B9}"/>
              </a:ext>
            </a:extLst>
          </p:cNvPr>
          <p:cNvSpPr/>
          <p:nvPr/>
        </p:nvSpPr>
        <p:spPr>
          <a:xfrm>
            <a:off x="7545073" y="5602499"/>
            <a:ext cx="948593" cy="646331"/>
          </a:xfrm>
          <a:prstGeom prst="rect">
            <a:avLst/>
          </a:prstGeom>
        </p:spPr>
        <p:txBody>
          <a:bodyPr wrap="none">
            <a:spAutoFit/>
          </a:bodyPr>
          <a:lstStyle/>
          <a:p>
            <a:r>
              <a:rPr lang="nl-NL" dirty="0">
                <a:hlinkClick r:id="rId4"/>
              </a:rPr>
              <a:t>Webiste</a:t>
            </a:r>
            <a:endParaRPr lang="nl-NL" dirty="0"/>
          </a:p>
          <a:p>
            <a:endParaRPr lang="nl-NL" dirty="0"/>
          </a:p>
        </p:txBody>
      </p:sp>
    </p:spTree>
    <p:extLst>
      <p:ext uri="{BB962C8B-B14F-4D97-AF65-F5344CB8AC3E}">
        <p14:creationId xmlns:p14="http://schemas.microsoft.com/office/powerpoint/2010/main" val="325028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9120B09-F6CA-437E-B1DE-587311BBB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46843D7-99DC-B54E-B58E-8AB58A1935E1}"/>
              </a:ext>
            </a:extLst>
          </p:cNvPr>
          <p:cNvSpPr>
            <a:spLocks noGrp="1"/>
          </p:cNvSpPr>
          <p:nvPr>
            <p:ph type="title"/>
          </p:nvPr>
        </p:nvSpPr>
        <p:spPr>
          <a:xfrm>
            <a:off x="2103121" y="4727173"/>
            <a:ext cx="7985759" cy="868823"/>
          </a:xfrm>
        </p:spPr>
        <p:txBody>
          <a:bodyPr vert="horz" lIns="91440" tIns="45720" rIns="91440" bIns="45720" rtlCol="0" anchor="ctr">
            <a:normAutofit/>
          </a:bodyPr>
          <a:lstStyle/>
          <a:p>
            <a:pPr algn="ctr"/>
            <a:r>
              <a:rPr lang="en-US" sz="4000"/>
              <a:t>Helicon on the move</a:t>
            </a:r>
          </a:p>
        </p:txBody>
      </p:sp>
      <p:sp>
        <p:nvSpPr>
          <p:cNvPr id="16" name="Rectangle: Rounded Corners 15">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7" name="Afbeelding 6" descr="Afbeelding met teken, mensen, groen, man&#10;&#10;Automatisch gegenereerde beschrijving">
            <a:extLst>
              <a:ext uri="{FF2B5EF4-FFF2-40B4-BE49-F238E27FC236}">
                <a16:creationId xmlns:a16="http://schemas.microsoft.com/office/drawing/2014/main" id="{E8C33523-F298-B041-B8CE-1BF3F73BC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571" y="299258"/>
            <a:ext cx="3519302" cy="4094573"/>
          </a:xfrm>
          <a:prstGeom prst="rect">
            <a:avLst/>
          </a:prstGeom>
        </p:spPr>
      </p:pic>
      <p:pic>
        <p:nvPicPr>
          <p:cNvPr id="5" name="Tijdelijke aanduiding voor inhoud 4" descr="Afbeelding met gebouw, circuit&#10;&#10;Automatisch gegenereerde beschrijving">
            <a:extLst>
              <a:ext uri="{FF2B5EF4-FFF2-40B4-BE49-F238E27FC236}">
                <a16:creationId xmlns:a16="http://schemas.microsoft.com/office/drawing/2014/main" id="{7E127C88-B8C6-D242-B1EB-097CA8F899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0714" y="1213329"/>
            <a:ext cx="5596128" cy="2266431"/>
          </a:xfrm>
          <a:prstGeom prst="rect">
            <a:avLst/>
          </a:prstGeom>
        </p:spPr>
      </p:pic>
    </p:spTree>
    <p:extLst>
      <p:ext uri="{BB962C8B-B14F-4D97-AF65-F5344CB8AC3E}">
        <p14:creationId xmlns:p14="http://schemas.microsoft.com/office/powerpoint/2010/main" val="713446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B886CF-D3D5-4CDE-A0D0-35994223D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1370731" y="1384685"/>
            <a:ext cx="4121975" cy="4084820"/>
          </a:xfrm>
        </p:spPr>
        <p:txBody>
          <a:bodyPr>
            <a:normAutofit/>
          </a:bodyPr>
          <a:lstStyle/>
          <a:p>
            <a:r>
              <a:rPr lang="nl-NL" sz="4000"/>
              <a:t>Inhoud</a:t>
            </a:r>
          </a:p>
        </p:txBody>
      </p:sp>
      <p:sp>
        <p:nvSpPr>
          <p:cNvPr id="11" name="Rectangle 10">
            <a:extLst>
              <a:ext uri="{FF2B5EF4-FFF2-40B4-BE49-F238E27FC236}">
                <a16:creationId xmlns:a16="http://schemas.microsoft.com/office/drawing/2014/main" id="{FC139937-FF72-463A-8CD1-5AFF723B2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565521B-3AFA-45E0-B4C4-C6ED089C8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891540"/>
            <a:ext cx="6096000" cy="5071110"/>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580478" y="1384686"/>
            <a:ext cx="4935239" cy="4084819"/>
          </a:xfrm>
        </p:spPr>
        <p:txBody>
          <a:bodyPr anchor="ctr">
            <a:normAutofit lnSpcReduction="10000"/>
          </a:bodyPr>
          <a:lstStyle/>
          <a:p>
            <a:r>
              <a:rPr lang="nl-NL" sz="2000" dirty="0" err="1"/>
              <a:t>Sustainable</a:t>
            </a:r>
            <a:r>
              <a:rPr lang="nl-NL" sz="2000" dirty="0"/>
              <a:t> development goals </a:t>
            </a:r>
          </a:p>
          <a:p>
            <a:r>
              <a:rPr lang="nl-NL" sz="2000" dirty="0"/>
              <a:t>Spel met vragen voor achtergrond (vragen als bijlage </a:t>
            </a:r>
            <a:r>
              <a:rPr lang="nl-NL" sz="2000" dirty="0" err="1"/>
              <a:t>toegevoegs</a:t>
            </a:r>
            <a:r>
              <a:rPr lang="nl-NL" sz="2000" dirty="0"/>
              <a:t>)</a:t>
            </a:r>
          </a:p>
          <a:p>
            <a:r>
              <a:rPr lang="nl-NL" sz="2000" dirty="0"/>
              <a:t>SDG Koppeling lifestyle </a:t>
            </a:r>
          </a:p>
          <a:p>
            <a:r>
              <a:rPr lang="nl-NL" sz="2000" dirty="0"/>
              <a:t>Doel 3: Goede gezondheid en welzijn</a:t>
            </a:r>
          </a:p>
          <a:p>
            <a:r>
              <a:rPr lang="nl-NL" sz="2000" dirty="0"/>
              <a:t>Doel 11: Duurzame steden en gemeenschappen</a:t>
            </a:r>
          </a:p>
          <a:p>
            <a:r>
              <a:rPr lang="nl-NL" sz="2000" dirty="0"/>
              <a:t> Doel 12: Verzeker duurzame consumptie-, en productiepatronen</a:t>
            </a:r>
          </a:p>
          <a:p>
            <a:r>
              <a:rPr lang="nl-NL" sz="2000" dirty="0"/>
              <a:t>LA2 LS</a:t>
            </a:r>
          </a:p>
          <a:p>
            <a:r>
              <a:rPr lang="nl-NL" sz="2000" dirty="0" err="1"/>
              <a:t>Better</a:t>
            </a:r>
            <a:r>
              <a:rPr lang="nl-NL" sz="2000" dirty="0"/>
              <a:t> life index</a:t>
            </a:r>
          </a:p>
          <a:p>
            <a:r>
              <a:rPr lang="nl-NL" sz="2000" dirty="0"/>
              <a:t>Beweegprogramma Helicon Tilburg</a:t>
            </a:r>
          </a:p>
          <a:p>
            <a:endParaRPr lang="nl-NL" sz="2000" dirty="0"/>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759281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Bronnen</a:t>
            </a:r>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graphicFrame>
        <p:nvGraphicFramePr>
          <p:cNvPr id="8" name="Tijdelijke aanduiding voor inhoud 7"/>
          <p:cNvGraphicFramePr>
            <a:graphicFrameLocks noGrp="1"/>
          </p:cNvGraphicFramePr>
          <p:nvPr>
            <p:ph idx="1"/>
            <p:extLst>
              <p:ext uri="{D42A27DB-BD31-4B8C-83A1-F6EECF244321}">
                <p14:modId xmlns:p14="http://schemas.microsoft.com/office/powerpoint/2010/main" val="428348677"/>
              </p:ext>
            </p:extLst>
          </p:nvPr>
        </p:nvGraphicFramePr>
        <p:xfrm>
          <a:off x="838200" y="1825625"/>
          <a:ext cx="10515600" cy="3606800"/>
        </p:xfrm>
        <a:graphic>
          <a:graphicData uri="http://schemas.openxmlformats.org/drawingml/2006/table">
            <a:tbl>
              <a:tblPr firstRow="1" bandRow="1">
                <a:tableStyleId>{7DF18680-E054-41AD-8BC1-D1AEF772440D}</a:tableStyleId>
              </a:tblPr>
              <a:tblGrid>
                <a:gridCol w="1132490">
                  <a:extLst>
                    <a:ext uri="{9D8B030D-6E8A-4147-A177-3AD203B41FA5}">
                      <a16:colId xmlns:a16="http://schemas.microsoft.com/office/drawing/2014/main" val="3985612306"/>
                    </a:ext>
                  </a:extLst>
                </a:gridCol>
                <a:gridCol w="5877910">
                  <a:extLst>
                    <a:ext uri="{9D8B030D-6E8A-4147-A177-3AD203B41FA5}">
                      <a16:colId xmlns:a16="http://schemas.microsoft.com/office/drawing/2014/main" val="651414320"/>
                    </a:ext>
                  </a:extLst>
                </a:gridCol>
                <a:gridCol w="3505200">
                  <a:extLst>
                    <a:ext uri="{9D8B030D-6E8A-4147-A177-3AD203B41FA5}">
                      <a16:colId xmlns:a16="http://schemas.microsoft.com/office/drawing/2014/main" val="1734794875"/>
                    </a:ext>
                  </a:extLst>
                </a:gridCol>
              </a:tblGrid>
              <a:tr h="370840">
                <a:tc>
                  <a:txBody>
                    <a:bodyPr/>
                    <a:lstStyle/>
                    <a:p>
                      <a:r>
                        <a:rPr lang="nl-NL" dirty="0"/>
                        <a:t>Lesweek</a:t>
                      </a:r>
                    </a:p>
                  </a:txBody>
                  <a:tcPr/>
                </a:tc>
                <a:tc>
                  <a:txBody>
                    <a:bodyPr/>
                    <a:lstStyle/>
                    <a:p>
                      <a:r>
                        <a:rPr lang="nl-NL" dirty="0"/>
                        <a:t>Inhoud</a:t>
                      </a:r>
                    </a:p>
                  </a:txBody>
                  <a:tcPr/>
                </a:tc>
                <a:tc>
                  <a:txBody>
                    <a:bodyPr/>
                    <a:lstStyle/>
                    <a:p>
                      <a:r>
                        <a:rPr lang="nl-NL" dirty="0"/>
                        <a:t>LA</a:t>
                      </a:r>
                    </a:p>
                  </a:txBody>
                  <a:tcPr/>
                </a:tc>
                <a:extLst>
                  <a:ext uri="{0D108BD9-81ED-4DB2-BD59-A6C34878D82A}">
                    <a16:rowId xmlns:a16="http://schemas.microsoft.com/office/drawing/2014/main" val="4080301107"/>
                  </a:ext>
                </a:extLst>
              </a:tr>
              <a:tr h="370840">
                <a:tc>
                  <a:txBody>
                    <a:bodyPr/>
                    <a:lstStyle/>
                    <a:p>
                      <a:r>
                        <a:rPr lang="nl-NL" dirty="0"/>
                        <a:t>1</a:t>
                      </a:r>
                    </a:p>
                  </a:txBody>
                  <a:tcPr/>
                </a:tc>
                <a:tc>
                  <a:txBody>
                    <a:bodyPr/>
                    <a:lstStyle/>
                    <a:p>
                      <a:r>
                        <a:rPr lang="nl-NL" dirty="0"/>
                        <a:t>Thema’s Lifestyle</a:t>
                      </a:r>
                      <a:r>
                        <a:rPr lang="nl-NL" baseline="0" dirty="0"/>
                        <a:t> in de toekomst</a:t>
                      </a:r>
                    </a:p>
                    <a:p>
                      <a:r>
                        <a:rPr lang="nl-NL" baseline="0" dirty="0"/>
                        <a:t>Wat neem je mee van stage?</a:t>
                      </a:r>
                      <a:endParaRPr lang="nl-NL" dirty="0"/>
                    </a:p>
                  </a:txBody>
                  <a:tcPr/>
                </a:tc>
                <a:tc>
                  <a:txBody>
                    <a:bodyPr/>
                    <a:lstStyle/>
                    <a:p>
                      <a:endParaRPr lang="nl-NL"/>
                    </a:p>
                  </a:txBody>
                  <a:tcPr/>
                </a:tc>
                <a:extLst>
                  <a:ext uri="{0D108BD9-81ED-4DB2-BD59-A6C34878D82A}">
                    <a16:rowId xmlns:a16="http://schemas.microsoft.com/office/drawing/2014/main" val="3668963598"/>
                  </a:ext>
                </a:extLst>
              </a:tr>
              <a:tr h="370840">
                <a:tc>
                  <a:txBody>
                    <a:bodyPr/>
                    <a:lstStyle/>
                    <a:p>
                      <a:r>
                        <a:rPr lang="nl-NL" dirty="0"/>
                        <a:t>2</a:t>
                      </a:r>
                    </a:p>
                  </a:txBody>
                  <a:tcPr/>
                </a:tc>
                <a:tc>
                  <a:txBody>
                    <a:bodyPr/>
                    <a:lstStyle/>
                    <a:p>
                      <a:r>
                        <a:rPr lang="nl-NL" dirty="0"/>
                        <a:t>Global development</a:t>
                      </a:r>
                      <a:r>
                        <a:rPr lang="nl-NL" baseline="0" dirty="0"/>
                        <a:t> goals binnen Lifestyle</a:t>
                      </a:r>
                      <a:endParaRPr lang="nl-NL" dirty="0"/>
                    </a:p>
                  </a:txBody>
                  <a:tcPr/>
                </a:tc>
                <a:tc>
                  <a:txBody>
                    <a:bodyPr/>
                    <a:lstStyle/>
                    <a:p>
                      <a:r>
                        <a:rPr lang="nl-NL" dirty="0"/>
                        <a:t>Intro LA Lifestyle</a:t>
                      </a:r>
                    </a:p>
                  </a:txBody>
                  <a:tcPr/>
                </a:tc>
                <a:extLst>
                  <a:ext uri="{0D108BD9-81ED-4DB2-BD59-A6C34878D82A}">
                    <a16:rowId xmlns:a16="http://schemas.microsoft.com/office/drawing/2014/main" val="1538345688"/>
                  </a:ext>
                </a:extLst>
              </a:tr>
              <a:tr h="370840">
                <a:tc>
                  <a:txBody>
                    <a:bodyPr/>
                    <a:lstStyle/>
                    <a:p>
                      <a:r>
                        <a:rPr lang="nl-NL" dirty="0"/>
                        <a:t>3</a:t>
                      </a:r>
                    </a:p>
                  </a:txBody>
                  <a:tcPr/>
                </a:tc>
                <a:tc>
                  <a:txBody>
                    <a:bodyPr/>
                    <a:lstStyle/>
                    <a:p>
                      <a:r>
                        <a:rPr lang="nl-NL" dirty="0"/>
                        <a:t>Gezondheid</a:t>
                      </a:r>
                      <a:r>
                        <a:rPr lang="nl-NL" baseline="0" dirty="0"/>
                        <a:t> in steden</a:t>
                      </a:r>
                      <a:endParaRPr lang="nl-NL" dirty="0"/>
                    </a:p>
                  </a:txBody>
                  <a:tcPr/>
                </a:tc>
                <a:tc>
                  <a:txBody>
                    <a:bodyPr/>
                    <a:lstStyle/>
                    <a:p>
                      <a:endParaRPr lang="nl-NL" dirty="0"/>
                    </a:p>
                  </a:txBody>
                  <a:tcPr/>
                </a:tc>
                <a:extLst>
                  <a:ext uri="{0D108BD9-81ED-4DB2-BD59-A6C34878D82A}">
                    <a16:rowId xmlns:a16="http://schemas.microsoft.com/office/drawing/2014/main" val="103989543"/>
                  </a:ext>
                </a:extLst>
              </a:tr>
              <a:tr h="370840">
                <a:tc>
                  <a:txBody>
                    <a:bodyPr/>
                    <a:lstStyle/>
                    <a:p>
                      <a:r>
                        <a:rPr lang="nl-NL"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Gezondheidszorg en medicijnen in de toekomst</a:t>
                      </a:r>
                    </a:p>
                  </a:txBody>
                  <a:tcPr/>
                </a:tc>
                <a:tc>
                  <a:txBody>
                    <a:bodyPr/>
                    <a:lstStyle/>
                    <a:p>
                      <a:endParaRPr lang="nl-NL" dirty="0"/>
                    </a:p>
                  </a:txBody>
                  <a:tcPr/>
                </a:tc>
                <a:extLst>
                  <a:ext uri="{0D108BD9-81ED-4DB2-BD59-A6C34878D82A}">
                    <a16:rowId xmlns:a16="http://schemas.microsoft.com/office/drawing/2014/main" val="2552889507"/>
                  </a:ext>
                </a:extLst>
              </a:tr>
              <a:tr h="370840">
                <a:tc>
                  <a:txBody>
                    <a:bodyPr/>
                    <a:lstStyle/>
                    <a:p>
                      <a:r>
                        <a:rPr lang="nl-NL" dirty="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Bewegen en fysieke gezondheid in de toekomst</a:t>
                      </a:r>
                    </a:p>
                  </a:txBody>
                  <a:tcPr/>
                </a:tc>
                <a:tc>
                  <a:txBody>
                    <a:bodyPr/>
                    <a:lstStyle/>
                    <a:p>
                      <a:r>
                        <a:rPr lang="nl-NL" dirty="0"/>
                        <a:t>Versie 1 af</a:t>
                      </a:r>
                    </a:p>
                  </a:txBody>
                  <a:tcPr/>
                </a:tc>
                <a:extLst>
                  <a:ext uri="{0D108BD9-81ED-4DB2-BD59-A6C34878D82A}">
                    <a16:rowId xmlns:a16="http://schemas.microsoft.com/office/drawing/2014/main" val="290883021"/>
                  </a:ext>
                </a:extLst>
              </a:tr>
              <a:tr h="370840">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Voedsel in de toekomst</a:t>
                      </a:r>
                    </a:p>
                  </a:txBody>
                  <a:tcPr/>
                </a:tc>
                <a:tc>
                  <a:txBody>
                    <a:bodyPr/>
                    <a:lstStyle/>
                    <a:p>
                      <a:endParaRPr lang="nl-NL" dirty="0"/>
                    </a:p>
                  </a:txBody>
                  <a:tcPr/>
                </a:tc>
                <a:extLst>
                  <a:ext uri="{0D108BD9-81ED-4DB2-BD59-A6C34878D82A}">
                    <a16:rowId xmlns:a16="http://schemas.microsoft.com/office/drawing/2014/main" val="4168406294"/>
                  </a:ext>
                </a:extLst>
              </a:tr>
              <a:tr h="370840">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Voedsel in de toekomst</a:t>
                      </a:r>
                    </a:p>
                  </a:txBody>
                  <a:tcPr/>
                </a:tc>
                <a:tc>
                  <a:txBody>
                    <a:bodyPr/>
                    <a:lstStyle/>
                    <a:p>
                      <a:r>
                        <a:rPr lang="nl-NL" dirty="0"/>
                        <a:t>Versie 2 af</a:t>
                      </a:r>
                    </a:p>
                  </a:txBody>
                  <a:tcPr/>
                </a:tc>
                <a:extLst>
                  <a:ext uri="{0D108BD9-81ED-4DB2-BD59-A6C34878D82A}">
                    <a16:rowId xmlns:a16="http://schemas.microsoft.com/office/drawing/2014/main" val="3751679441"/>
                  </a:ext>
                </a:extLst>
              </a:tr>
              <a:tr h="370840">
                <a:tc>
                  <a:txBody>
                    <a:bodyPr/>
                    <a:lstStyle/>
                    <a:p>
                      <a:r>
                        <a:rPr lang="nl-NL" dirty="0"/>
                        <a:t>8</a:t>
                      </a:r>
                    </a:p>
                  </a:txBody>
                  <a:tcPr/>
                </a:tc>
                <a:tc>
                  <a:txBody>
                    <a:bodyPr/>
                    <a:lstStyle/>
                    <a:p>
                      <a:r>
                        <a:rPr lang="nl-NL" dirty="0"/>
                        <a:t>Herhaling lesstof – voorbereiding kennistoets</a:t>
                      </a:r>
                    </a:p>
                  </a:txBody>
                  <a:tcPr/>
                </a:tc>
                <a:tc>
                  <a:txBody>
                    <a:bodyPr/>
                    <a:lstStyle/>
                    <a:p>
                      <a:endParaRPr lang="nl-NL" dirty="0"/>
                    </a:p>
                  </a:txBody>
                  <a:tcPr/>
                </a:tc>
                <a:extLst>
                  <a:ext uri="{0D108BD9-81ED-4DB2-BD59-A6C34878D82A}">
                    <a16:rowId xmlns:a16="http://schemas.microsoft.com/office/drawing/2014/main" val="237699219"/>
                  </a:ext>
                </a:extLst>
              </a:tr>
            </a:tbl>
          </a:graphicData>
        </a:graphic>
      </p:graphicFrame>
    </p:spTree>
    <p:extLst>
      <p:ext uri="{BB962C8B-B14F-4D97-AF65-F5344CB8AC3E}">
        <p14:creationId xmlns:p14="http://schemas.microsoft.com/office/powerpoint/2010/main" val="219136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0" y="6165669"/>
            <a:ext cx="2169840" cy="692331"/>
          </a:xfrm>
          <a:prstGeom prst="rect">
            <a:avLst/>
          </a:prstGeom>
        </p:spPr>
      </p:pic>
      <p:pic>
        <p:nvPicPr>
          <p:cNvPr id="1026" name="Picture 2" descr="Afbeeldingsresultaat voor s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6013" y="152218"/>
            <a:ext cx="8000062" cy="4997253"/>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a:extLst>
              <a:ext uri="{FF2B5EF4-FFF2-40B4-BE49-F238E27FC236}">
                <a16:creationId xmlns:a16="http://schemas.microsoft.com/office/drawing/2014/main" id="{8C3A8A8B-47FB-824F-9775-6916D206984C}"/>
              </a:ext>
            </a:extLst>
          </p:cNvPr>
          <p:cNvSpPr/>
          <p:nvPr/>
        </p:nvSpPr>
        <p:spPr>
          <a:xfrm>
            <a:off x="3093928" y="5218975"/>
            <a:ext cx="2004075" cy="923330"/>
          </a:xfrm>
          <a:prstGeom prst="rect">
            <a:avLst/>
          </a:prstGeom>
        </p:spPr>
        <p:txBody>
          <a:bodyPr wrap="none">
            <a:spAutoFit/>
          </a:bodyPr>
          <a:lstStyle/>
          <a:p>
            <a:r>
              <a:rPr lang="nl-NL" dirty="0">
                <a:hlinkClick r:id="rId5"/>
              </a:rPr>
              <a:t>Link uitleg SDG</a:t>
            </a:r>
            <a:r>
              <a:rPr lang="nl-NL" dirty="0"/>
              <a:t> film</a:t>
            </a:r>
          </a:p>
          <a:p>
            <a:r>
              <a:rPr lang="nl-NL" dirty="0">
                <a:hlinkClick r:id="rId6"/>
              </a:rPr>
              <a:t>Tekst uitleg</a:t>
            </a:r>
            <a:endParaRPr lang="nl-NL" dirty="0"/>
          </a:p>
          <a:p>
            <a:endParaRPr lang="nl-NL" dirty="0"/>
          </a:p>
        </p:txBody>
      </p:sp>
    </p:spTree>
    <p:extLst>
      <p:ext uri="{BB962C8B-B14F-4D97-AF65-F5344CB8AC3E}">
        <p14:creationId xmlns:p14="http://schemas.microsoft.com/office/powerpoint/2010/main" val="22984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B1D5C-0827-4AF0-8186-11FC5A8B8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1579826-85C5-5F4D-A4EC-148D2A2E235B}"/>
              </a:ext>
            </a:extLst>
          </p:cNvPr>
          <p:cNvSpPr>
            <a:spLocks noGrp="1"/>
          </p:cNvSpPr>
          <p:nvPr>
            <p:ph type="title"/>
          </p:nvPr>
        </p:nvSpPr>
        <p:spPr>
          <a:xfrm>
            <a:off x="9267909" y="2023110"/>
            <a:ext cx="2469624" cy="2846070"/>
          </a:xfrm>
        </p:spPr>
        <p:txBody>
          <a:bodyPr vert="horz" lIns="91440" tIns="45720" rIns="91440" bIns="45720" rtlCol="0" anchor="ctr">
            <a:normAutofit/>
          </a:bodyPr>
          <a:lstStyle/>
          <a:p>
            <a:r>
              <a:rPr lang="en-US" sz="3700" dirty="0"/>
              <a:t>Game over!</a:t>
            </a:r>
            <a:br>
              <a:rPr lang="en-US" sz="3700" dirty="0"/>
            </a:br>
            <a:endParaRPr lang="en-US" sz="3700" dirty="0"/>
          </a:p>
        </p:txBody>
      </p:sp>
      <p:sp>
        <p:nvSpPr>
          <p:cNvPr id="12" name="Rectangle 1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ening&#10;&#10;Automatisch gegenereerde beschrijving">
            <a:extLst>
              <a:ext uri="{FF2B5EF4-FFF2-40B4-BE49-F238E27FC236}">
                <a16:creationId xmlns:a16="http://schemas.microsoft.com/office/drawing/2014/main" id="{6778676E-EEB5-0148-8EF1-9455ACFFE87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8546"/>
          <a:stretch/>
        </p:blipFill>
        <p:spPr>
          <a:xfrm>
            <a:off x="545238" y="858525"/>
            <a:ext cx="7608304" cy="5211906"/>
          </a:xfrm>
          <a:prstGeom prst="rect">
            <a:avLst/>
          </a:prstGeom>
        </p:spPr>
      </p:pic>
      <p:sp>
        <p:nvSpPr>
          <p:cNvPr id="16" name="Rectangle 15">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015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C40BB066-835F-BC46-B2DB-926346647048}"/>
              </a:ext>
            </a:extLst>
          </p:cNvPr>
          <p:cNvSpPr>
            <a:spLocks noGrp="1"/>
          </p:cNvSpPr>
          <p:nvPr>
            <p:ph type="title"/>
          </p:nvPr>
        </p:nvSpPr>
        <p:spPr>
          <a:xfrm>
            <a:off x="8842248" y="1481328"/>
            <a:ext cx="2926080" cy="2468880"/>
          </a:xfrm>
        </p:spPr>
        <p:txBody>
          <a:bodyPr vert="horz" lIns="91440" tIns="45720" rIns="91440" bIns="45720" rtlCol="0" anchor="b">
            <a:normAutofit/>
          </a:bodyPr>
          <a:lstStyle/>
          <a:p>
            <a:r>
              <a:rPr lang="en-US" sz="4000"/>
              <a:t>Doel 1 armoede</a:t>
            </a:r>
          </a:p>
        </p:txBody>
      </p:sp>
      <p:sp>
        <p:nvSpPr>
          <p:cNvPr id="3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Shape 3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Tijdelijke aanduiding voor inhoud 4" descr="Afbeelding met items, vrouw, staand, jong&#10;&#10;Automatisch gegenereerde beschrijving">
            <a:extLst>
              <a:ext uri="{FF2B5EF4-FFF2-40B4-BE49-F238E27FC236}">
                <a16:creationId xmlns:a16="http://schemas.microsoft.com/office/drawing/2014/main" id="{9E3BE1EA-6EA5-D44C-8BA7-8C4DF4909C9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328"/>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2624213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Afbeeldingsresultaat voor duurzame landbouw"/>
          <p:cNvPicPr>
            <a:picLocks noChangeAspect="1" noChangeArrowheads="1"/>
          </p:cNvPicPr>
          <p:nvPr/>
        </p:nvPicPr>
        <p:blipFill rotWithShape="1">
          <a:blip r:embed="rId2">
            <a:extLst>
              <a:ext uri="{28A0092B-C50C-407E-A947-70E740481C1C}">
                <a14:useLocalDpi xmlns:a14="http://schemas.microsoft.com/office/drawing/2010/main" val="0"/>
              </a:ext>
            </a:extLst>
          </a:blip>
          <a:srcRect r="44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el 1"/>
          <p:cNvSpPr>
            <a:spLocks noGrp="1"/>
          </p:cNvSpPr>
          <p:nvPr>
            <p:ph type="title"/>
          </p:nvPr>
        </p:nvSpPr>
        <p:spPr>
          <a:xfrm>
            <a:off x="709448" y="1913950"/>
            <a:ext cx="4204137" cy="1342754"/>
          </a:xfrm>
        </p:spPr>
        <p:txBody>
          <a:bodyPr>
            <a:normAutofit/>
          </a:bodyPr>
          <a:lstStyle/>
          <a:p>
            <a:pPr algn="ctr"/>
            <a:r>
              <a:rPr lang="nl-NL" sz="3600"/>
              <a:t>Geen honger en duurzame landbouw</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525516" y="3417573"/>
            <a:ext cx="4593021" cy="2619839"/>
          </a:xfrm>
        </p:spPr>
        <p:txBody>
          <a:bodyPr anchor="ctr">
            <a:normAutofit/>
          </a:bodyPr>
          <a:lstStyle/>
          <a:p>
            <a:pPr marL="457200" lvl="1" indent="0">
              <a:buNone/>
            </a:pPr>
            <a:r>
              <a:rPr lang="nl-NL" sz="1800" b="1"/>
              <a:t>Doel 2: Beëindig honger, bereik voedselzekerheid en verbeterde voeding en promoot duurzame landbouw</a:t>
            </a:r>
            <a:endParaRPr lang="nl-NL" sz="1800"/>
          </a:p>
          <a:p>
            <a:pPr lvl="1"/>
            <a:endParaRPr lang="nl-NL" sz="1800"/>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45253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8634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4256" y="4767072"/>
            <a:ext cx="6594189" cy="1625210"/>
          </a:xfrm>
        </p:spPr>
        <p:txBody>
          <a:bodyPr>
            <a:normAutofit/>
          </a:bodyPr>
          <a:lstStyle/>
          <a:p>
            <a:pPr algn="r"/>
            <a:r>
              <a:rPr lang="nl-NL">
                <a:solidFill>
                  <a:srgbClr val="FFFFFF"/>
                </a:solidFill>
              </a:rPr>
              <a:t>Goede gezondheid en welzijn</a:t>
            </a:r>
          </a:p>
        </p:txBody>
      </p:sp>
      <p:pic>
        <p:nvPicPr>
          <p:cNvPr id="2050" name="Picture 2" descr="Afbeeldingsresultaat voor gezondheid welvaart"/>
          <p:cNvPicPr>
            <a:picLocks noChangeAspect="1" noChangeArrowheads="1"/>
          </p:cNvPicPr>
          <p:nvPr/>
        </p:nvPicPr>
        <p:blipFill rotWithShape="1">
          <a:blip r:embed="rId2">
            <a:extLst>
              <a:ext uri="{28A0092B-C50C-407E-A947-70E740481C1C}">
                <a14:useLocalDpi xmlns:a14="http://schemas.microsoft.com/office/drawing/2010/main" val="0"/>
              </a:ext>
            </a:extLst>
          </a:blip>
          <a:srcRect l="9195" r="7032" b="2"/>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8029319" y="917725"/>
            <a:ext cx="3424739" cy="4852362"/>
          </a:xfrm>
        </p:spPr>
        <p:txBody>
          <a:bodyPr anchor="ctr">
            <a:normAutofit/>
          </a:bodyPr>
          <a:lstStyle/>
          <a:p>
            <a:pPr marL="0" indent="0">
              <a:buNone/>
            </a:pPr>
            <a:r>
              <a:rPr lang="nl-NL" sz="2000" b="1">
                <a:solidFill>
                  <a:srgbClr val="FFFFFF"/>
                </a:solidFill>
              </a:rPr>
              <a:t>Doel 3: Verzeker een goede gezondheid en promoot welvaart voor alle leeftijden</a:t>
            </a:r>
            <a:endParaRPr lang="nl-NL" sz="2000">
              <a:solidFill>
                <a:srgbClr val="FFFFFF"/>
              </a:solidFill>
            </a:endParaRPr>
          </a:p>
          <a:p>
            <a:pPr lvl="1"/>
            <a:endParaRPr lang="nl-NL" sz="2000">
              <a:solidFill>
                <a:srgbClr val="FFFFFF"/>
              </a:solidFill>
            </a:endParaRP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672684742"/>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8DCB8-756D-4885-888B-F30D7A2ACDE1}">
  <ds:schemaRef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purl.org/dc/terms/"/>
    <ds:schemaRef ds:uri="http://schemas.openxmlformats.org/package/2006/metadata/core-properties"/>
    <ds:schemaRef ds:uri="34354c1b-6b8c-435b-ad50-990538c19557"/>
    <ds:schemaRef ds:uri="http://www.w3.org/XML/1998/namespace"/>
  </ds:schemaRefs>
</ds:datastoreItem>
</file>

<file path=customXml/itemProps2.xml><?xml version="1.0" encoding="utf-8"?>
<ds:datastoreItem xmlns:ds="http://schemas.openxmlformats.org/officeDocument/2006/customXml" ds:itemID="{472B1A92-DC1D-4531-8D10-0762C4CCB1D8}">
  <ds:schemaRefs>
    <ds:schemaRef ds:uri="http://schemas.microsoft.com/sharepoint/v3/contenttype/forms"/>
  </ds:schemaRefs>
</ds:datastoreItem>
</file>

<file path=customXml/itemProps3.xml><?xml version="1.0" encoding="utf-8"?>
<ds:datastoreItem xmlns:ds="http://schemas.openxmlformats.org/officeDocument/2006/customXml" ds:itemID="{AC2B41AA-FF7E-4065-96D1-CA222386E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1192</Words>
  <Application>Microsoft Macintosh PowerPoint</Application>
  <PresentationFormat>Breedbeeld</PresentationFormat>
  <Paragraphs>133</Paragraphs>
  <Slides>28</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28</vt:i4>
      </vt:variant>
    </vt:vector>
  </HeadingPairs>
  <TitlesOfParts>
    <vt:vector size="34" baseType="lpstr">
      <vt:lpstr>Arial</vt:lpstr>
      <vt:lpstr>Avenir Next LT Pro</vt:lpstr>
      <vt:lpstr>Calibri</vt:lpstr>
      <vt:lpstr>Calibri Light</vt:lpstr>
      <vt:lpstr>Rockwell</vt:lpstr>
      <vt:lpstr>Kantoorthema</vt:lpstr>
      <vt:lpstr>Sustainable development goals binnen Lifestyle en better life index</vt:lpstr>
      <vt:lpstr>EN VERVOLG vandaag </vt:lpstr>
      <vt:lpstr>Inhoud</vt:lpstr>
      <vt:lpstr>Bronnen</vt:lpstr>
      <vt:lpstr>PowerPoint-presentatie</vt:lpstr>
      <vt:lpstr>Game over! </vt:lpstr>
      <vt:lpstr>Doel 1 armoede</vt:lpstr>
      <vt:lpstr>Geen honger en duurzame landbouw</vt:lpstr>
      <vt:lpstr>Goede gezondheid en welzijn</vt:lpstr>
      <vt:lpstr>3.1 Moedersterfte </vt:lpstr>
      <vt:lpstr>3.2 Vermijdbare overlijden van kinderen &lt;5</vt:lpstr>
      <vt:lpstr>3.3 Epidemieën </vt:lpstr>
      <vt:lpstr>3.4 Vroegtijdige sterfte door niet-overdraagbare ziekten</vt:lpstr>
      <vt:lpstr>3.5 Misbruik van verslavende middelen</vt:lpstr>
      <vt:lpstr>3.6 Doden en gewonden in verkeer</vt:lpstr>
      <vt:lpstr>3.7 Seks, gezinsplanning en opvoeding</vt:lpstr>
      <vt:lpstr>3.8 Ziekteverzekering</vt:lpstr>
      <vt:lpstr>3.9 Gevaarlijke chemicaliën, vervuiling en besmetting van leefomgeving</vt:lpstr>
      <vt:lpstr>3.9 Subdoel a en b</vt:lpstr>
      <vt:lpstr>3.9 Subdoel b en c</vt:lpstr>
      <vt:lpstr>Doel 12 </vt:lpstr>
      <vt:lpstr>12.3 Voedselverspilling</vt:lpstr>
      <vt:lpstr>12.4 Uitstoot in lucht, water en bodem</vt:lpstr>
      <vt:lpstr>12.8 Informatie over duurzame ontwikkeling en duurzame levensstijlen</vt:lpstr>
      <vt:lpstr>PowerPoint-presentatie</vt:lpstr>
      <vt:lpstr>Even een oefening tussendoor….referentiekader</vt:lpstr>
      <vt:lpstr>Better life index</vt:lpstr>
      <vt:lpstr>Helicon on the move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binnen Lifestyle en better life index</dc:title>
  <dc:creator>Mariska de Rouw</dc:creator>
  <cp:lastModifiedBy>Mariska de Rouw</cp:lastModifiedBy>
  <cp:revision>1</cp:revision>
  <dcterms:created xsi:type="dcterms:W3CDTF">2020-02-14T14:27:54Z</dcterms:created>
  <dcterms:modified xsi:type="dcterms:W3CDTF">2020-02-14T14:28:03Z</dcterms:modified>
</cp:coreProperties>
</file>